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9" r:id="rId3"/>
    <p:sldId id="270" r:id="rId4"/>
    <p:sldId id="275" r:id="rId5"/>
    <p:sldId id="273" r:id="rId6"/>
    <p:sldId id="271" r:id="rId7"/>
    <p:sldId id="281" r:id="rId8"/>
    <p:sldId id="274" r:id="rId9"/>
    <p:sldId id="285" r:id="rId10"/>
    <p:sldId id="286" r:id="rId11"/>
    <p:sldId id="287" r:id="rId12"/>
    <p:sldId id="272" r:id="rId13"/>
    <p:sldId id="263" r:id="rId14"/>
    <p:sldId id="277" r:id="rId15"/>
    <p:sldId id="261" r:id="rId16"/>
    <p:sldId id="260" r:id="rId17"/>
    <p:sldId id="276" r:id="rId18"/>
    <p:sldId id="282" r:id="rId19"/>
    <p:sldId id="264" r:id="rId20"/>
    <p:sldId id="278" r:id="rId21"/>
    <p:sldId id="279" r:id="rId22"/>
    <p:sldId id="283" r:id="rId23"/>
    <p:sldId id="265" r:id="rId24"/>
    <p:sldId id="280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0.52397260273972601</c:v>
                </c:pt>
                <c:pt idx="1">
                  <c:v>0.47377938517179025</c:v>
                </c:pt>
                <c:pt idx="2">
                  <c:v>0.35384615384615387</c:v>
                </c:pt>
                <c:pt idx="3">
                  <c:v>0.35517054683270166</c:v>
                </c:pt>
                <c:pt idx="4">
                  <c:v>0.26010244735344334</c:v>
                </c:pt>
                <c:pt idx="5">
                  <c:v>0.23096942094990242</c:v>
                </c:pt>
                <c:pt idx="7">
                  <c:v>4.0816326530612242E-2</c:v>
                </c:pt>
                <c:pt idx="8">
                  <c:v>4.439428141459744E-2</c:v>
                </c:pt>
                <c:pt idx="9">
                  <c:v>0.1061792863359443</c:v>
                </c:pt>
                <c:pt idx="10">
                  <c:v>0.11548556430446194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0-45F4-ADB1-10C7899D6B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0.19292237442922375</c:v>
                </c:pt>
                <c:pt idx="1">
                  <c:v>8.6799276672694395E-2</c:v>
                </c:pt>
                <c:pt idx="2">
                  <c:v>0.34725274725274724</c:v>
                </c:pt>
                <c:pt idx="3">
                  <c:v>0.19274499187872227</c:v>
                </c:pt>
                <c:pt idx="4">
                  <c:v>0.10130904951622083</c:v>
                </c:pt>
                <c:pt idx="5">
                  <c:v>0.20234222511385816</c:v>
                </c:pt>
                <c:pt idx="7">
                  <c:v>5.3238686779059449E-2</c:v>
                </c:pt>
                <c:pt idx="8">
                  <c:v>1.2039127163280662E-2</c:v>
                </c:pt>
                <c:pt idx="9">
                  <c:v>2.7850304612706701E-2</c:v>
                </c:pt>
                <c:pt idx="10">
                  <c:v>8.0052493438320216E-2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0-45F4-ADB1-10C7899D6B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8.1050228310502279E-2</c:v>
                </c:pt>
                <c:pt idx="1">
                  <c:v>0.33905967450271246</c:v>
                </c:pt>
                <c:pt idx="2">
                  <c:v>3.2967032967032968E-2</c:v>
                </c:pt>
                <c:pt idx="3">
                  <c:v>4.7644829453167295E-2</c:v>
                </c:pt>
                <c:pt idx="4">
                  <c:v>5.3500284575981785E-2</c:v>
                </c:pt>
                <c:pt idx="5">
                  <c:v>4.3591411841249185E-2</c:v>
                </c:pt>
                <c:pt idx="7">
                  <c:v>3.5492457852706299E-2</c:v>
                </c:pt>
                <c:pt idx="8">
                  <c:v>9.8570353649360426E-2</c:v>
                </c:pt>
                <c:pt idx="9">
                  <c:v>8.4421235857267185E-2</c:v>
                </c:pt>
                <c:pt idx="10">
                  <c:v>2.6246719160104987E-2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0-45F4-ADB1-10C7899D6B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4.1095890410958902E-2</c:v>
                </c:pt>
                <c:pt idx="1">
                  <c:v>1.5370705244122965E-2</c:v>
                </c:pt>
                <c:pt idx="2">
                  <c:v>5.7142857142857141E-2</c:v>
                </c:pt>
                <c:pt idx="3">
                  <c:v>6.9842988630211156E-2</c:v>
                </c:pt>
                <c:pt idx="4">
                  <c:v>9.6755833807626642E-3</c:v>
                </c:pt>
                <c:pt idx="5">
                  <c:v>1.6265452179570591E-2</c:v>
                </c:pt>
                <c:pt idx="7">
                  <c:v>3.5492457852706301E-3</c:v>
                </c:pt>
                <c:pt idx="8">
                  <c:v>5.2671181339352894E-3</c:v>
                </c:pt>
                <c:pt idx="9">
                  <c:v>1.2184508268059183E-2</c:v>
                </c:pt>
                <c:pt idx="10">
                  <c:v>7.874015748031496E-3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0-45F4-ADB1-10C7899D6B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0.15182648401826485</c:v>
                </c:pt>
                <c:pt idx="1">
                  <c:v>8.1374321880650996E-2</c:v>
                </c:pt>
                <c:pt idx="2">
                  <c:v>0.20659340659340658</c:v>
                </c:pt>
                <c:pt idx="3">
                  <c:v>0.32918245804006496</c:v>
                </c:pt>
                <c:pt idx="4">
                  <c:v>0.56972111553784865</c:v>
                </c:pt>
                <c:pt idx="5">
                  <c:v>0.50422901756668836</c:v>
                </c:pt>
                <c:pt idx="7">
                  <c:v>0.83496007098491576</c:v>
                </c:pt>
                <c:pt idx="8">
                  <c:v>0.73664409330323555</c:v>
                </c:pt>
                <c:pt idx="9">
                  <c:v>0.69886858137510877</c:v>
                </c:pt>
                <c:pt idx="10">
                  <c:v>0.60629921259842523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30-45F4-ADB1-10C7899D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1175680"/>
        <c:axId val="41177472"/>
      </c:barChart>
      <c:catAx>
        <c:axId val="411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7472"/>
        <c:crosses val="autoZero"/>
        <c:auto val="1"/>
        <c:lblAlgn val="ctr"/>
        <c:lblOffset val="100"/>
        <c:noMultiLvlLbl val="0"/>
      </c:catAx>
      <c:valAx>
        <c:axId val="411774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0.52397260273972601</c:v>
                </c:pt>
                <c:pt idx="1">
                  <c:v>0.47377938517179025</c:v>
                </c:pt>
                <c:pt idx="2">
                  <c:v>0.35384615384615387</c:v>
                </c:pt>
                <c:pt idx="3">
                  <c:v>0.35517054683270166</c:v>
                </c:pt>
                <c:pt idx="4">
                  <c:v>0.26010244735344334</c:v>
                </c:pt>
                <c:pt idx="5">
                  <c:v>0.23096942094990242</c:v>
                </c:pt>
                <c:pt idx="7">
                  <c:v>4.0816326530612242E-2</c:v>
                </c:pt>
                <c:pt idx="8">
                  <c:v>4.439428141459744E-2</c:v>
                </c:pt>
                <c:pt idx="9">
                  <c:v>0.1061792863359443</c:v>
                </c:pt>
                <c:pt idx="10">
                  <c:v>0.11548556430446194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0-45F4-ADB1-10C7899D6B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0.19292237442922375</c:v>
                </c:pt>
                <c:pt idx="1">
                  <c:v>8.6799276672694395E-2</c:v>
                </c:pt>
                <c:pt idx="2">
                  <c:v>0.34725274725274724</c:v>
                </c:pt>
                <c:pt idx="3">
                  <c:v>0.19274499187872227</c:v>
                </c:pt>
                <c:pt idx="4">
                  <c:v>0.10130904951622083</c:v>
                </c:pt>
                <c:pt idx="5">
                  <c:v>0.20234222511385816</c:v>
                </c:pt>
                <c:pt idx="7">
                  <c:v>5.3238686779059449E-2</c:v>
                </c:pt>
                <c:pt idx="8">
                  <c:v>1.2039127163280662E-2</c:v>
                </c:pt>
                <c:pt idx="9">
                  <c:v>2.7850304612706701E-2</c:v>
                </c:pt>
                <c:pt idx="10">
                  <c:v>8.0052493438320216E-2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0-45F4-ADB1-10C7899D6B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8.1050228310502279E-2</c:v>
                </c:pt>
                <c:pt idx="1">
                  <c:v>0.33905967450271246</c:v>
                </c:pt>
                <c:pt idx="2">
                  <c:v>3.2967032967032968E-2</c:v>
                </c:pt>
                <c:pt idx="3">
                  <c:v>4.7644829453167295E-2</c:v>
                </c:pt>
                <c:pt idx="4">
                  <c:v>5.3500284575981785E-2</c:v>
                </c:pt>
                <c:pt idx="5">
                  <c:v>4.3591411841249185E-2</c:v>
                </c:pt>
                <c:pt idx="7">
                  <c:v>3.5492457852706299E-2</c:v>
                </c:pt>
                <c:pt idx="8">
                  <c:v>9.8570353649360426E-2</c:v>
                </c:pt>
                <c:pt idx="9">
                  <c:v>8.4421235857267185E-2</c:v>
                </c:pt>
                <c:pt idx="10">
                  <c:v>2.6246719160104987E-2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0-45F4-ADB1-10C7899D6B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4.1095890410958902E-2</c:v>
                </c:pt>
                <c:pt idx="1">
                  <c:v>1.5370705244122965E-2</c:v>
                </c:pt>
                <c:pt idx="2">
                  <c:v>5.7142857142857141E-2</c:v>
                </c:pt>
                <c:pt idx="3">
                  <c:v>6.9842988630211156E-2</c:v>
                </c:pt>
                <c:pt idx="4">
                  <c:v>9.6755833807626642E-3</c:v>
                </c:pt>
                <c:pt idx="5">
                  <c:v>1.6265452179570591E-2</c:v>
                </c:pt>
                <c:pt idx="7">
                  <c:v>3.5492457852706301E-3</c:v>
                </c:pt>
                <c:pt idx="8">
                  <c:v>5.2671181339352894E-3</c:v>
                </c:pt>
                <c:pt idx="9">
                  <c:v>1.2184508268059183E-2</c:v>
                </c:pt>
                <c:pt idx="10">
                  <c:v>7.874015748031496E-3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0-45F4-ADB1-10C7899D6B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EDISON</c:v>
                </c:pt>
                <c:pt idx="1">
                  <c:v>HENRY</c:v>
                </c:pt>
                <c:pt idx="2">
                  <c:v>ROOSEVELT</c:v>
                </c:pt>
                <c:pt idx="3">
                  <c:v>SOUTH</c:v>
                </c:pt>
                <c:pt idx="4">
                  <c:v>SOUTHWEST</c:v>
                </c:pt>
                <c:pt idx="5">
                  <c:v>WASHBURN</c:v>
                </c:pt>
                <c:pt idx="7">
                  <c:v>BENILDE-SM</c:v>
                </c:pt>
                <c:pt idx="8">
                  <c:v>BLAKE</c:v>
                </c:pt>
                <c:pt idx="9">
                  <c:v>BRECK</c:v>
                </c:pt>
                <c:pt idx="10">
                  <c:v>DELASALLE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0.15182648401826485</c:v>
                </c:pt>
                <c:pt idx="1">
                  <c:v>8.1374321880650996E-2</c:v>
                </c:pt>
                <c:pt idx="2">
                  <c:v>0.20659340659340658</c:v>
                </c:pt>
                <c:pt idx="3">
                  <c:v>0.32918245804006496</c:v>
                </c:pt>
                <c:pt idx="4">
                  <c:v>0.56972111553784865</c:v>
                </c:pt>
                <c:pt idx="5">
                  <c:v>0.50422901756668836</c:v>
                </c:pt>
                <c:pt idx="7">
                  <c:v>0.83496007098491576</c:v>
                </c:pt>
                <c:pt idx="8">
                  <c:v>0.73664409330323555</c:v>
                </c:pt>
                <c:pt idx="9">
                  <c:v>0.69886858137510877</c:v>
                </c:pt>
                <c:pt idx="10">
                  <c:v>0.60629921259842523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30-45F4-ADB1-10C7899D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1175680"/>
        <c:axId val="41177472"/>
      </c:barChart>
      <c:catAx>
        <c:axId val="411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7472"/>
        <c:crosses val="autoZero"/>
        <c:auto val="1"/>
        <c:lblAlgn val="ctr"/>
        <c:lblOffset val="100"/>
        <c:noMultiLvlLbl val="0"/>
      </c:catAx>
      <c:valAx>
        <c:axId val="411774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</a:rPr>
              <a:t>Expenditures per Pupil (in $2015) as Percentage of Total Expenditures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18248760571596"/>
          <c:y val="0.16524310517255036"/>
          <c:w val="0.85584220375230879"/>
          <c:h val="0.672700193943221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0</c:formatCode>
                <c:ptCount val="20"/>
                <c:pt idx="0">
                  <c:v>1920</c:v>
                </c:pt>
                <c:pt idx="1">
                  <c:v>1925</c:v>
                </c:pt>
                <c:pt idx="2">
                  <c:v>1930</c:v>
                </c:pt>
                <c:pt idx="3">
                  <c:v>1935</c:v>
                </c:pt>
                <c:pt idx="4">
                  <c:v>1940</c:v>
                </c:pt>
                <c:pt idx="5">
                  <c:v>1945</c:v>
                </c:pt>
                <c:pt idx="6">
                  <c:v>1950</c:v>
                </c:pt>
                <c:pt idx="7">
                  <c:v>1955</c:v>
                </c:pt>
                <c:pt idx="8">
                  <c:v>1960</c:v>
                </c:pt>
                <c:pt idx="9">
                  <c:v>1965</c:v>
                </c:pt>
                <c:pt idx="10">
                  <c:v>1970</c:v>
                </c:pt>
                <c:pt idx="11">
                  <c:v>1975</c:v>
                </c:pt>
                <c:pt idx="12">
                  <c:v>1980</c:v>
                </c:pt>
                <c:pt idx="13">
                  <c:v>1985</c:v>
                </c:pt>
                <c:pt idx="14">
                  <c:v>1990</c:v>
                </c:pt>
                <c:pt idx="15">
                  <c:v>1995</c:v>
                </c:pt>
                <c:pt idx="16">
                  <c:v>2000</c:v>
                </c:pt>
                <c:pt idx="17">
                  <c:v>2005</c:v>
                </c:pt>
                <c:pt idx="18">
                  <c:v>2010</c:v>
                </c:pt>
                <c:pt idx="19">
                  <c:v>2015</c:v>
                </c:pt>
              </c:numCache>
            </c:numRef>
          </c:cat>
          <c:val>
            <c:numRef>
              <c:f>Sheet1!$B$2:$B$21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1.7610937626491522E-2</c:v>
                </c:pt>
                <c:pt idx="5">
                  <c:v>2.5447293825479778E-2</c:v>
                </c:pt>
                <c:pt idx="6">
                  <c:v>2.8664104980574007E-2</c:v>
                </c:pt>
                <c:pt idx="7">
                  <c:v>3.8901026471991063E-2</c:v>
                </c:pt>
                <c:pt idx="8">
                  <c:v>4.4189047278501412E-2</c:v>
                </c:pt>
                <c:pt idx="9">
                  <c:v>6.8451486815078955E-2</c:v>
                </c:pt>
                <c:pt idx="10">
                  <c:v>7.9955378759767132E-2</c:v>
                </c:pt>
                <c:pt idx="11">
                  <c:v>9.3099402743054463E-2</c:v>
                </c:pt>
                <c:pt idx="12">
                  <c:v>9.8094785483791261E-2</c:v>
                </c:pt>
                <c:pt idx="13">
                  <c:v>7.2482739791293674E-2</c:v>
                </c:pt>
                <c:pt idx="14">
                  <c:v>6.0901133738919519E-2</c:v>
                </c:pt>
                <c:pt idx="15">
                  <c:v>6.8043421002990767E-2</c:v>
                </c:pt>
                <c:pt idx="16">
                  <c:v>7.2659382511526718E-2</c:v>
                </c:pt>
                <c:pt idx="17">
                  <c:v>0.10568568295184885</c:v>
                </c:pt>
                <c:pt idx="18">
                  <c:v>0.12742965745922832</c:v>
                </c:pt>
                <c:pt idx="19">
                  <c:v>8.4922997085746174E-2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DF-49C6-BD39-C4A0040105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0</c:formatCode>
                <c:ptCount val="20"/>
                <c:pt idx="0">
                  <c:v>1920</c:v>
                </c:pt>
                <c:pt idx="1">
                  <c:v>1925</c:v>
                </c:pt>
                <c:pt idx="2">
                  <c:v>1930</c:v>
                </c:pt>
                <c:pt idx="3">
                  <c:v>1935</c:v>
                </c:pt>
                <c:pt idx="4">
                  <c:v>1940</c:v>
                </c:pt>
                <c:pt idx="5">
                  <c:v>1945</c:v>
                </c:pt>
                <c:pt idx="6">
                  <c:v>1950</c:v>
                </c:pt>
                <c:pt idx="7">
                  <c:v>1955</c:v>
                </c:pt>
                <c:pt idx="8">
                  <c:v>1960</c:v>
                </c:pt>
                <c:pt idx="9">
                  <c:v>1965</c:v>
                </c:pt>
                <c:pt idx="10">
                  <c:v>1970</c:v>
                </c:pt>
                <c:pt idx="11">
                  <c:v>1975</c:v>
                </c:pt>
                <c:pt idx="12">
                  <c:v>1980</c:v>
                </c:pt>
                <c:pt idx="13">
                  <c:v>1985</c:v>
                </c:pt>
                <c:pt idx="14">
                  <c:v>1990</c:v>
                </c:pt>
                <c:pt idx="15">
                  <c:v>1995</c:v>
                </c:pt>
                <c:pt idx="16">
                  <c:v>2000</c:v>
                </c:pt>
                <c:pt idx="17">
                  <c:v>2005</c:v>
                </c:pt>
                <c:pt idx="18">
                  <c:v>2010</c:v>
                </c:pt>
                <c:pt idx="19">
                  <c:v>2015</c:v>
                </c:pt>
              </c:numCache>
            </c:numRef>
          </c:cat>
          <c:val>
            <c:numRef>
              <c:f>Sheet1!$C$2:$C$21</c:f>
              <c:numCache>
                <c:formatCode>0%</c:formatCode>
                <c:ptCount val="20"/>
                <c:pt idx="0">
                  <c:v>0.16501549806673599</c:v>
                </c:pt>
                <c:pt idx="1">
                  <c:v>0.1677986452457583</c:v>
                </c:pt>
                <c:pt idx="2">
                  <c:v>0.16933701115171862</c:v>
                </c:pt>
                <c:pt idx="3">
                  <c:v>0.23899495085526207</c:v>
                </c:pt>
                <c:pt idx="4">
                  <c:v>0.30274090953127303</c:v>
                </c:pt>
                <c:pt idx="5">
                  <c:v>0.37050428397463564</c:v>
                </c:pt>
                <c:pt idx="6">
                  <c:v>0.39832103621011716</c:v>
                </c:pt>
                <c:pt idx="7">
                  <c:v>0.39358841715222798</c:v>
                </c:pt>
                <c:pt idx="8">
                  <c:v>0.39114371851227175</c:v>
                </c:pt>
                <c:pt idx="9">
                  <c:v>0.39641033534083381</c:v>
                </c:pt>
                <c:pt idx="10">
                  <c:v>0.39890747050395359</c:v>
                </c:pt>
                <c:pt idx="11">
                  <c:v>0.44903576236518394</c:v>
                </c:pt>
                <c:pt idx="12">
                  <c:v>0.46808700605620301</c:v>
                </c:pt>
                <c:pt idx="13">
                  <c:v>0.47013495161100505</c:v>
                </c:pt>
                <c:pt idx="14">
                  <c:v>0.47106101971650499</c:v>
                </c:pt>
                <c:pt idx="15">
                  <c:v>0.48561227118231182</c:v>
                </c:pt>
                <c:pt idx="16">
                  <c:v>0.49501654381708471</c:v>
                </c:pt>
                <c:pt idx="17">
                  <c:v>0.45825452533058708</c:v>
                </c:pt>
                <c:pt idx="18">
                  <c:v>0.43405101533543555</c:v>
                </c:pt>
                <c:pt idx="19">
                  <c:v>0.46555412744402924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DF-49C6-BD39-C4A0040105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0</c:formatCode>
                <c:ptCount val="20"/>
                <c:pt idx="0">
                  <c:v>1920</c:v>
                </c:pt>
                <c:pt idx="1">
                  <c:v>1925</c:v>
                </c:pt>
                <c:pt idx="2">
                  <c:v>1930</c:v>
                </c:pt>
                <c:pt idx="3">
                  <c:v>1935</c:v>
                </c:pt>
                <c:pt idx="4">
                  <c:v>1940</c:v>
                </c:pt>
                <c:pt idx="5">
                  <c:v>1945</c:v>
                </c:pt>
                <c:pt idx="6">
                  <c:v>1950</c:v>
                </c:pt>
                <c:pt idx="7">
                  <c:v>1955</c:v>
                </c:pt>
                <c:pt idx="8">
                  <c:v>1960</c:v>
                </c:pt>
                <c:pt idx="9">
                  <c:v>1965</c:v>
                </c:pt>
                <c:pt idx="10">
                  <c:v>1970</c:v>
                </c:pt>
                <c:pt idx="11">
                  <c:v>1975</c:v>
                </c:pt>
                <c:pt idx="12">
                  <c:v>1980</c:v>
                </c:pt>
                <c:pt idx="13">
                  <c:v>1985</c:v>
                </c:pt>
                <c:pt idx="14">
                  <c:v>1990</c:v>
                </c:pt>
                <c:pt idx="15">
                  <c:v>1995</c:v>
                </c:pt>
                <c:pt idx="16">
                  <c:v>2000</c:v>
                </c:pt>
                <c:pt idx="17">
                  <c:v>2005</c:v>
                </c:pt>
                <c:pt idx="18">
                  <c:v>2010</c:v>
                </c:pt>
                <c:pt idx="19">
                  <c:v>2015</c:v>
                </c:pt>
              </c:numCache>
            </c:numRef>
          </c:cat>
          <c:val>
            <c:numRef>
              <c:f>Sheet1!$D$2:$D$21</c:f>
              <c:numCache>
                <c:formatCode>0%</c:formatCode>
                <c:ptCount val="20"/>
                <c:pt idx="0">
                  <c:v>0.83243327378749654</c:v>
                </c:pt>
                <c:pt idx="1">
                  <c:v>0.82903168102754143</c:v>
                </c:pt>
                <c:pt idx="2">
                  <c:v>0.82715147348145157</c:v>
                </c:pt>
                <c:pt idx="3">
                  <c:v>0.75013140480305629</c:v>
                </c:pt>
                <c:pt idx="4">
                  <c:v>0.67964815284223545</c:v>
                </c:pt>
                <c:pt idx="5">
                  <c:v>0.60404842219988475</c:v>
                </c:pt>
                <c:pt idx="6">
                  <c:v>0.57301485880930891</c:v>
                </c:pt>
                <c:pt idx="7">
                  <c:v>0.56751055637578096</c:v>
                </c:pt>
                <c:pt idx="8">
                  <c:v>0.56466723420922682</c:v>
                </c:pt>
                <c:pt idx="9">
                  <c:v>0.53513817784408724</c:v>
                </c:pt>
                <c:pt idx="10">
                  <c:v>0.52113715073627931</c:v>
                </c:pt>
                <c:pt idx="11">
                  <c:v>0.45786483489176161</c:v>
                </c:pt>
                <c:pt idx="12">
                  <c:v>0.43381820846000574</c:v>
                </c:pt>
                <c:pt idx="13">
                  <c:v>0.45738230859770124</c:v>
                </c:pt>
                <c:pt idx="14">
                  <c:v>0.46803784654457536</c:v>
                </c:pt>
                <c:pt idx="15">
                  <c:v>0.44634430781469742</c:v>
                </c:pt>
                <c:pt idx="16">
                  <c:v>0.43232407367138864</c:v>
                </c:pt>
                <c:pt idx="17">
                  <c:v>0.43605979171756398</c:v>
                </c:pt>
                <c:pt idx="18">
                  <c:v>0.43851932720533604</c:v>
                </c:pt>
                <c:pt idx="19">
                  <c:v>0.44952287547022463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DF-49C6-BD39-C4A004010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62368"/>
        <c:axId val="43963904"/>
      </c:lineChart>
      <c:catAx>
        <c:axId val="439623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3904"/>
        <c:crosses val="autoZero"/>
        <c:auto val="1"/>
        <c:lblAlgn val="ctr"/>
        <c:lblOffset val="100"/>
        <c:noMultiLvlLbl val="0"/>
      </c:catAx>
      <c:valAx>
        <c:axId val="4396390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2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Sociology 3452 — Education &amp; Society</a:t>
            </a:r>
          </a:p>
        </p:txBody>
      </p:sp>
    </p:spTree>
    <p:extLst>
      <p:ext uri="{BB962C8B-B14F-4D97-AF65-F5344CB8AC3E}">
        <p14:creationId xmlns:p14="http://schemas.microsoft.com/office/powerpoint/2010/main" val="149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jVwev53-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7RoRfHRLN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21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BFDCD-E2B4-4823-A670-FB626BD1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461"/>
            <a:ext cx="9144000" cy="41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8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99E28-34A2-49DB-AAF6-7EB85842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366"/>
            <a:ext cx="9144000" cy="3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8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91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AE4D72-A127-43A7-8E2C-765114DB7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804118"/>
              </p:ext>
            </p:extLst>
          </p:nvPr>
        </p:nvGraphicFramePr>
        <p:xfrm>
          <a:off x="76200" y="12954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9C0A63-FFE9-4AB5-AD00-46A054B3CC4A}"/>
              </a:ext>
            </a:extLst>
          </p:cNvPr>
          <p:cNvSpPr txBox="1"/>
          <p:nvPr/>
        </p:nvSpPr>
        <p:spPr>
          <a:xfrm>
            <a:off x="521853" y="304800"/>
            <a:ext cx="8100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Racial Composition of Minneapolis High Schools, 2015-16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(In each high school, this is percentage of students who belong to each group)</a:t>
            </a:r>
          </a:p>
        </p:txBody>
      </p:sp>
    </p:spTree>
    <p:extLst>
      <p:ext uri="{BB962C8B-B14F-4D97-AF65-F5344CB8AC3E}">
        <p14:creationId xmlns:p14="http://schemas.microsoft.com/office/powerpoint/2010/main" val="27470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AE4D72-A127-43A7-8E2C-765114DB7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942185"/>
              </p:ext>
            </p:extLst>
          </p:nvPr>
        </p:nvGraphicFramePr>
        <p:xfrm>
          <a:off x="4829908" y="914400"/>
          <a:ext cx="431409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3kpnuxym9k04c8ilz2quku1czd-wpengine.netdna-ssl.com/wp-content/uploads/2017/11/IMO-map-race-minneapolis-1-792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04800"/>
            <a:ext cx="4800600" cy="6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2086708" y="2667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90600" y="1524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514600" y="4648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299188" y="4234962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9600" y="5181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24000" y="5410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25669" y="4152900"/>
            <a:ext cx="228600" cy="228600"/>
          </a:xfrm>
          <a:prstGeom prst="star5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266092" y="3657600"/>
            <a:ext cx="228600" cy="228600"/>
          </a:xfrm>
          <a:prstGeom prst="star5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01516" y="3314700"/>
            <a:ext cx="228600" cy="228600"/>
          </a:xfrm>
          <a:prstGeom prst="star5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972408" y="3086100"/>
            <a:ext cx="228600" cy="228600"/>
          </a:xfrm>
          <a:prstGeom prst="star5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0263C-CE7E-4667-8479-AE94DA37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03" y="0"/>
            <a:ext cx="5057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CD062-235C-41F5-BE74-2E1A738B9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66" y="0"/>
            <a:ext cx="4967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58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fjVwev53-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914400"/>
            <a:ext cx="8873067" cy="49911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157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 boston busing crisis violence">
            <a:extLst>
              <a:ext uri="{FF2B5EF4-FFF2-40B4-BE49-F238E27FC236}">
                <a16:creationId xmlns:a16="http://schemas.microsoft.com/office/drawing/2014/main" id="{A7259154-744F-40F3-A42B-6A0D01A8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614"/>
            <a:ext cx="51530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 boston busing crisis violence">
            <a:extLst>
              <a:ext uri="{FF2B5EF4-FFF2-40B4-BE49-F238E27FC236}">
                <a16:creationId xmlns:a16="http://schemas.microsoft.com/office/drawing/2014/main" id="{758E5015-9872-401C-A717-8915815E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041831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3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kpnuxym9k04c8ilz2quku1czd-wpengine.netdna-ssl.com/wp-content/uploads/2017/11/IMO-map-race-minneapolis-1-792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33" y="457200"/>
            <a:ext cx="453806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kpnuxym9k04c8ilz2quku1czd-wpengine.netdna-ssl.com/wp-content/uploads/2017/11/CURA-map-race-minneapolis-792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3806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5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99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558EB5-2635-4572-A640-0A17EE6AC33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04800"/>
          <a:ext cx="82296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A08DC2-E822-46BA-AB45-F230BA73AAB9}"/>
              </a:ext>
            </a:extLst>
          </p:cNvPr>
          <p:cNvSpPr txBox="1"/>
          <p:nvPr/>
        </p:nvSpPr>
        <p:spPr>
          <a:xfrm>
            <a:off x="6096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A087451-E6B7-4FB7-9C60-E5920509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176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B5F947-7ABD-4CCD-9907-B54DCE4E2A9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867400"/>
          <a:ext cx="8458199" cy="822960"/>
        </p:xfrm>
        <a:graphic>
          <a:graphicData uri="http://schemas.openxmlformats.org/drawingml/2006/table">
            <a:tbl>
              <a:tblPr/>
              <a:tblGrid>
                <a:gridCol w="8458199">
                  <a:extLst>
                    <a:ext uri="{9D8B030D-6E8A-4147-A177-3AD203B41FA5}">
                      <a16:colId xmlns:a16="http://schemas.microsoft.com/office/drawing/2014/main" val="1942087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SOURCE: U.S. Department of Education, National Center for Education Statistics, </a:t>
                      </a:r>
                      <a:r>
                        <a:rPr lang="en-US" sz="12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Biennial Survey of Education in the United States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1919-20 through 1949-50; </a:t>
                      </a:r>
                      <a:r>
                        <a:rPr lang="en-US" sz="12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Statistics of State School Systems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1959-60 and 1969-70; </a:t>
                      </a:r>
                      <a:r>
                        <a:rPr lang="en-US" sz="12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Revenues and Expenditures for Public Elementary and Secondary Education, 1979-80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; and Common Core of Data (CCD), "National Public Education Financial Survey," 1989-90 through 2014-15. (This table was prepared October 2017.)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96205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A0BDA04D-2F43-4EF9-8825-9B88F497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176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E66E0-9628-43A7-A13D-8758078685D2}"/>
              </a:ext>
            </a:extLst>
          </p:cNvPr>
          <p:cNvSpPr txBox="1"/>
          <p:nvPr/>
        </p:nvSpPr>
        <p:spPr>
          <a:xfrm>
            <a:off x="3721167" y="3537198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806CE-44C6-4E89-A706-38DADDA24131}"/>
              </a:ext>
            </a:extLst>
          </p:cNvPr>
          <p:cNvSpPr txBox="1"/>
          <p:nvPr/>
        </p:nvSpPr>
        <p:spPr>
          <a:xfrm>
            <a:off x="3657600" y="2057400"/>
            <a:ext cx="82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6BB70-563B-47B4-A1B6-CD76FF5474A1}"/>
              </a:ext>
            </a:extLst>
          </p:cNvPr>
          <p:cNvSpPr txBox="1"/>
          <p:nvPr/>
        </p:nvSpPr>
        <p:spPr>
          <a:xfrm>
            <a:off x="6338256" y="403860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389122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7RoRfHRLN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076267" cy="5105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5014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otests over state school funding formulas">
            <a:extLst>
              <a:ext uri="{FF2B5EF4-FFF2-40B4-BE49-F238E27FC236}">
                <a16:creationId xmlns:a16="http://schemas.microsoft.com/office/drawing/2014/main" id="{F74A47C6-B97A-495E-85FB-2C8B52B0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6286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tests over state school funding formulas">
            <a:extLst>
              <a:ext uri="{FF2B5EF4-FFF2-40B4-BE49-F238E27FC236}">
                <a16:creationId xmlns:a16="http://schemas.microsoft.com/office/drawing/2014/main" id="{2A6D98B1-CAFD-471B-A0B0-70F6E7D4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3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3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DE5A16-E7AC-4D21-A629-681C19777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079"/>
            <a:ext cx="9144000" cy="60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4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kpnuxym9k04c8ilz2quku1czd-wpengine.netdna-ssl.com/wp-content/uploads/2016/10/redli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" y="152400"/>
            <a:ext cx="9059008" cy="64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381000"/>
            <a:ext cx="3328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Federal Housing Administration's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Home Owners’ Loan Corporation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1934 Red Lining Map</a:t>
            </a:r>
          </a:p>
        </p:txBody>
      </p:sp>
    </p:spTree>
    <p:extLst>
      <p:ext uri="{BB962C8B-B14F-4D97-AF65-F5344CB8AC3E}">
        <p14:creationId xmlns:p14="http://schemas.microsoft.com/office/powerpoint/2010/main" val="184018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kpnuxym9k04c8ilz2quku1czd-wpengine.netdna-ssl.com/wp-content/uploads/2016/10/redli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" y="152400"/>
            <a:ext cx="9059008" cy="64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04800"/>
            <a:ext cx="8458200" cy="6019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863145" y="2048608"/>
            <a:ext cx="1662570" cy="3982915"/>
          </a:xfrm>
          <a:custGeom>
            <a:avLst/>
            <a:gdLst>
              <a:gd name="connsiteX0" fmla="*/ 9617 w 1662570"/>
              <a:gd name="connsiteY0" fmla="*/ 3982915 h 3982915"/>
              <a:gd name="connsiteX1" fmla="*/ 18409 w 1662570"/>
              <a:gd name="connsiteY1" fmla="*/ 1907930 h 3982915"/>
              <a:gd name="connsiteX2" fmla="*/ 176670 w 1662570"/>
              <a:gd name="connsiteY2" fmla="*/ 1696915 h 3982915"/>
              <a:gd name="connsiteX3" fmla="*/ 123917 w 1662570"/>
              <a:gd name="connsiteY3" fmla="*/ 1424354 h 3982915"/>
              <a:gd name="connsiteX4" fmla="*/ 537155 w 1662570"/>
              <a:gd name="connsiteY4" fmla="*/ 1345223 h 3982915"/>
              <a:gd name="connsiteX5" fmla="*/ 967978 w 1662570"/>
              <a:gd name="connsiteY5" fmla="*/ 589084 h 3982915"/>
              <a:gd name="connsiteX6" fmla="*/ 906432 w 1662570"/>
              <a:gd name="connsiteY6" fmla="*/ 228600 h 3982915"/>
              <a:gd name="connsiteX7" fmla="*/ 1082278 w 1662570"/>
              <a:gd name="connsiteY7" fmla="*/ 79130 h 3982915"/>
              <a:gd name="connsiteX8" fmla="*/ 1398801 w 1662570"/>
              <a:gd name="connsiteY8" fmla="*/ 167054 h 3982915"/>
              <a:gd name="connsiteX9" fmla="*/ 1662570 w 1662570"/>
              <a:gd name="connsiteY9" fmla="*/ 0 h 398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2570" h="3982915">
                <a:moveTo>
                  <a:pt x="9617" y="3982915"/>
                </a:moveTo>
                <a:cubicBezTo>
                  <a:pt x="92" y="3135922"/>
                  <a:pt x="-9433" y="2288930"/>
                  <a:pt x="18409" y="1907930"/>
                </a:cubicBezTo>
                <a:cubicBezTo>
                  <a:pt x="46251" y="1526930"/>
                  <a:pt x="159085" y="1777511"/>
                  <a:pt x="176670" y="1696915"/>
                </a:cubicBezTo>
                <a:cubicBezTo>
                  <a:pt x="194255" y="1616319"/>
                  <a:pt x="63836" y="1482969"/>
                  <a:pt x="123917" y="1424354"/>
                </a:cubicBezTo>
                <a:cubicBezTo>
                  <a:pt x="183998" y="1365739"/>
                  <a:pt x="396478" y="1484435"/>
                  <a:pt x="537155" y="1345223"/>
                </a:cubicBezTo>
                <a:cubicBezTo>
                  <a:pt x="677832" y="1206011"/>
                  <a:pt x="906432" y="775188"/>
                  <a:pt x="967978" y="589084"/>
                </a:cubicBezTo>
                <a:cubicBezTo>
                  <a:pt x="1029524" y="402980"/>
                  <a:pt x="887382" y="313592"/>
                  <a:pt x="906432" y="228600"/>
                </a:cubicBezTo>
                <a:cubicBezTo>
                  <a:pt x="925482" y="143608"/>
                  <a:pt x="1000216" y="89388"/>
                  <a:pt x="1082278" y="79130"/>
                </a:cubicBezTo>
                <a:cubicBezTo>
                  <a:pt x="1164340" y="68872"/>
                  <a:pt x="1302086" y="180242"/>
                  <a:pt x="1398801" y="167054"/>
                </a:cubicBezTo>
                <a:cubicBezTo>
                  <a:pt x="1495516" y="153866"/>
                  <a:pt x="1579043" y="76933"/>
                  <a:pt x="1662570" y="0"/>
                </a:cubicBezTo>
              </a:path>
            </a:pathLst>
          </a:custGeom>
          <a:noFill/>
          <a:ln w="635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543576" y="474785"/>
            <a:ext cx="6967378" cy="3477479"/>
          </a:xfrm>
          <a:custGeom>
            <a:avLst/>
            <a:gdLst>
              <a:gd name="connsiteX0" fmla="*/ 6967378 w 6967378"/>
              <a:gd name="connsiteY0" fmla="*/ 3464169 h 3477479"/>
              <a:gd name="connsiteX1" fmla="*/ 6079355 w 6967378"/>
              <a:gd name="connsiteY1" fmla="*/ 3402623 h 3477479"/>
              <a:gd name="connsiteX2" fmla="*/ 5384762 w 6967378"/>
              <a:gd name="connsiteY2" fmla="*/ 3437792 h 3477479"/>
              <a:gd name="connsiteX3" fmla="*/ 5270462 w 6967378"/>
              <a:gd name="connsiteY3" fmla="*/ 3314700 h 3477479"/>
              <a:gd name="connsiteX4" fmla="*/ 5006693 w 6967378"/>
              <a:gd name="connsiteY4" fmla="*/ 3411415 h 3477479"/>
              <a:gd name="connsiteX5" fmla="*/ 4857224 w 6967378"/>
              <a:gd name="connsiteY5" fmla="*/ 3323492 h 3477479"/>
              <a:gd name="connsiteX6" fmla="*/ 4611039 w 6967378"/>
              <a:gd name="connsiteY6" fmla="*/ 3472961 h 3477479"/>
              <a:gd name="connsiteX7" fmla="*/ 4206593 w 6967378"/>
              <a:gd name="connsiteY7" fmla="*/ 3437792 h 3477479"/>
              <a:gd name="connsiteX8" fmla="*/ 2720693 w 6967378"/>
              <a:gd name="connsiteY8" fmla="*/ 3429000 h 3477479"/>
              <a:gd name="connsiteX9" fmla="*/ 2114024 w 6967378"/>
              <a:gd name="connsiteY9" fmla="*/ 3138853 h 3477479"/>
              <a:gd name="connsiteX10" fmla="*/ 1639239 w 6967378"/>
              <a:gd name="connsiteY10" fmla="*/ 3015761 h 3477479"/>
              <a:gd name="connsiteX11" fmla="*/ 1138078 w 6967378"/>
              <a:gd name="connsiteY11" fmla="*/ 2989384 h 3477479"/>
              <a:gd name="connsiteX12" fmla="*/ 839139 w 6967378"/>
              <a:gd name="connsiteY12" fmla="*/ 2927838 h 3477479"/>
              <a:gd name="connsiteX13" fmla="*/ 329186 w 6967378"/>
              <a:gd name="connsiteY13" fmla="*/ 2901461 h 3477479"/>
              <a:gd name="connsiteX14" fmla="*/ 65416 w 6967378"/>
              <a:gd name="connsiteY14" fmla="*/ 2989384 h 3477479"/>
              <a:gd name="connsiteX15" fmla="*/ 3870 w 6967378"/>
              <a:gd name="connsiteY15" fmla="*/ 2083777 h 3477479"/>
              <a:gd name="connsiteX16" fmla="*/ 144547 w 6967378"/>
              <a:gd name="connsiteY16" fmla="*/ 1995853 h 3477479"/>
              <a:gd name="connsiteX17" fmla="*/ 153339 w 6967378"/>
              <a:gd name="connsiteY17" fmla="*/ 940777 h 3477479"/>
              <a:gd name="connsiteX18" fmla="*/ 21455 w 6967378"/>
              <a:gd name="connsiteY18" fmla="*/ 606669 h 3477479"/>
              <a:gd name="connsiteX19" fmla="*/ 162132 w 6967378"/>
              <a:gd name="connsiteY19" fmla="*/ 0 h 347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7378" h="3477479">
                <a:moveTo>
                  <a:pt x="6967378" y="3464169"/>
                </a:moveTo>
                <a:cubicBezTo>
                  <a:pt x="6655251" y="3435594"/>
                  <a:pt x="6343124" y="3407019"/>
                  <a:pt x="6079355" y="3402623"/>
                </a:cubicBezTo>
                <a:cubicBezTo>
                  <a:pt x="5815586" y="3398227"/>
                  <a:pt x="5519578" y="3452446"/>
                  <a:pt x="5384762" y="3437792"/>
                </a:cubicBezTo>
                <a:cubicBezTo>
                  <a:pt x="5249946" y="3423138"/>
                  <a:pt x="5333473" y="3319096"/>
                  <a:pt x="5270462" y="3314700"/>
                </a:cubicBezTo>
                <a:cubicBezTo>
                  <a:pt x="5207450" y="3310304"/>
                  <a:pt x="5075566" y="3409950"/>
                  <a:pt x="5006693" y="3411415"/>
                </a:cubicBezTo>
                <a:cubicBezTo>
                  <a:pt x="4937820" y="3412880"/>
                  <a:pt x="4923166" y="3313234"/>
                  <a:pt x="4857224" y="3323492"/>
                </a:cubicBezTo>
                <a:cubicBezTo>
                  <a:pt x="4791282" y="3333750"/>
                  <a:pt x="4719477" y="3453911"/>
                  <a:pt x="4611039" y="3472961"/>
                </a:cubicBezTo>
                <a:cubicBezTo>
                  <a:pt x="4502600" y="3492011"/>
                  <a:pt x="4521651" y="3445119"/>
                  <a:pt x="4206593" y="3437792"/>
                </a:cubicBezTo>
                <a:cubicBezTo>
                  <a:pt x="3891535" y="3430465"/>
                  <a:pt x="3069454" y="3478823"/>
                  <a:pt x="2720693" y="3429000"/>
                </a:cubicBezTo>
                <a:cubicBezTo>
                  <a:pt x="2371932" y="3379177"/>
                  <a:pt x="2294266" y="3207726"/>
                  <a:pt x="2114024" y="3138853"/>
                </a:cubicBezTo>
                <a:cubicBezTo>
                  <a:pt x="1933782" y="3069980"/>
                  <a:pt x="1801897" y="3040672"/>
                  <a:pt x="1639239" y="3015761"/>
                </a:cubicBezTo>
                <a:cubicBezTo>
                  <a:pt x="1476581" y="2990849"/>
                  <a:pt x="1271428" y="3004038"/>
                  <a:pt x="1138078" y="2989384"/>
                </a:cubicBezTo>
                <a:cubicBezTo>
                  <a:pt x="1004728" y="2974730"/>
                  <a:pt x="973954" y="2942492"/>
                  <a:pt x="839139" y="2927838"/>
                </a:cubicBezTo>
                <a:cubicBezTo>
                  <a:pt x="704324" y="2913184"/>
                  <a:pt x="458140" y="2891203"/>
                  <a:pt x="329186" y="2901461"/>
                </a:cubicBezTo>
                <a:cubicBezTo>
                  <a:pt x="200232" y="2911719"/>
                  <a:pt x="119635" y="3125665"/>
                  <a:pt x="65416" y="2989384"/>
                </a:cubicBezTo>
                <a:cubicBezTo>
                  <a:pt x="11197" y="2853103"/>
                  <a:pt x="-9318" y="2249365"/>
                  <a:pt x="3870" y="2083777"/>
                </a:cubicBezTo>
                <a:cubicBezTo>
                  <a:pt x="17058" y="1918189"/>
                  <a:pt x="119636" y="2186353"/>
                  <a:pt x="144547" y="1995853"/>
                </a:cubicBezTo>
                <a:cubicBezTo>
                  <a:pt x="169458" y="1805353"/>
                  <a:pt x="173854" y="1172308"/>
                  <a:pt x="153339" y="940777"/>
                </a:cubicBezTo>
                <a:cubicBezTo>
                  <a:pt x="132824" y="709246"/>
                  <a:pt x="19990" y="763465"/>
                  <a:pt x="21455" y="606669"/>
                </a:cubicBezTo>
                <a:cubicBezTo>
                  <a:pt x="22920" y="449873"/>
                  <a:pt x="92526" y="224936"/>
                  <a:pt x="162132" y="0"/>
                </a:cubicBezTo>
              </a:path>
            </a:pathLst>
          </a:cu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054711" y="2549769"/>
            <a:ext cx="1425838" cy="2956486"/>
          </a:xfrm>
          <a:custGeom>
            <a:avLst/>
            <a:gdLst>
              <a:gd name="connsiteX0" fmla="*/ 141543 w 1425838"/>
              <a:gd name="connsiteY0" fmla="*/ 2954216 h 2956486"/>
              <a:gd name="connsiteX1" fmla="*/ 97581 w 1425838"/>
              <a:gd name="connsiteY1" fmla="*/ 2901462 h 2956486"/>
              <a:gd name="connsiteX2" fmla="*/ 866 w 1425838"/>
              <a:gd name="connsiteY2" fmla="*/ 2584939 h 2956486"/>
              <a:gd name="connsiteX3" fmla="*/ 53620 w 1425838"/>
              <a:gd name="connsiteY3" fmla="*/ 2118946 h 2956486"/>
              <a:gd name="connsiteX4" fmla="*/ 115166 w 1425838"/>
              <a:gd name="connsiteY4" fmla="*/ 2083777 h 2956486"/>
              <a:gd name="connsiteX5" fmla="*/ 334974 w 1425838"/>
              <a:gd name="connsiteY5" fmla="*/ 2057400 h 2956486"/>
              <a:gd name="connsiteX6" fmla="*/ 844927 w 1425838"/>
              <a:gd name="connsiteY6" fmla="*/ 1714500 h 2956486"/>
              <a:gd name="connsiteX7" fmla="*/ 1091112 w 1425838"/>
              <a:gd name="connsiteY7" fmla="*/ 1485900 h 2956486"/>
              <a:gd name="connsiteX8" fmla="*/ 1363674 w 1425838"/>
              <a:gd name="connsiteY8" fmla="*/ 1248508 h 2956486"/>
              <a:gd name="connsiteX9" fmla="*/ 1363674 w 1425838"/>
              <a:gd name="connsiteY9" fmla="*/ 835269 h 2956486"/>
              <a:gd name="connsiteX10" fmla="*/ 1425220 w 1425838"/>
              <a:gd name="connsiteY10" fmla="*/ 712177 h 2956486"/>
              <a:gd name="connsiteX11" fmla="*/ 1390051 w 1425838"/>
              <a:gd name="connsiteY11" fmla="*/ 0 h 295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5838" h="2956486">
                <a:moveTo>
                  <a:pt x="141543" y="2954216"/>
                </a:moveTo>
                <a:cubicBezTo>
                  <a:pt x="131285" y="2958612"/>
                  <a:pt x="121027" y="2963008"/>
                  <a:pt x="97581" y="2901462"/>
                </a:cubicBezTo>
                <a:cubicBezTo>
                  <a:pt x="74135" y="2839916"/>
                  <a:pt x="8193" y="2715358"/>
                  <a:pt x="866" y="2584939"/>
                </a:cubicBezTo>
                <a:cubicBezTo>
                  <a:pt x="-6461" y="2454520"/>
                  <a:pt x="34570" y="2202473"/>
                  <a:pt x="53620" y="2118946"/>
                </a:cubicBezTo>
                <a:cubicBezTo>
                  <a:pt x="72670" y="2035419"/>
                  <a:pt x="68274" y="2094035"/>
                  <a:pt x="115166" y="2083777"/>
                </a:cubicBezTo>
                <a:cubicBezTo>
                  <a:pt x="162058" y="2073519"/>
                  <a:pt x="213347" y="2118946"/>
                  <a:pt x="334974" y="2057400"/>
                </a:cubicBezTo>
                <a:cubicBezTo>
                  <a:pt x="456601" y="1995854"/>
                  <a:pt x="718904" y="1809750"/>
                  <a:pt x="844927" y="1714500"/>
                </a:cubicBezTo>
                <a:cubicBezTo>
                  <a:pt x="970950" y="1619250"/>
                  <a:pt x="1004654" y="1563565"/>
                  <a:pt x="1091112" y="1485900"/>
                </a:cubicBezTo>
                <a:cubicBezTo>
                  <a:pt x="1177570" y="1408235"/>
                  <a:pt x="1318247" y="1356946"/>
                  <a:pt x="1363674" y="1248508"/>
                </a:cubicBezTo>
                <a:cubicBezTo>
                  <a:pt x="1409101" y="1140070"/>
                  <a:pt x="1353416" y="924657"/>
                  <a:pt x="1363674" y="835269"/>
                </a:cubicBezTo>
                <a:cubicBezTo>
                  <a:pt x="1373932" y="745881"/>
                  <a:pt x="1420824" y="851388"/>
                  <a:pt x="1425220" y="712177"/>
                </a:cubicBezTo>
                <a:cubicBezTo>
                  <a:pt x="1429616" y="572966"/>
                  <a:pt x="1409833" y="286483"/>
                  <a:pt x="1390051" y="0"/>
                </a:cubicBezTo>
              </a:path>
            </a:pathLst>
          </a:cu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10200" y="381000"/>
            <a:ext cx="3328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Federal Housing Administration's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Home Owners’ Loan Corporation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1934 Red Lining Map</a:t>
            </a:r>
          </a:p>
        </p:txBody>
      </p:sp>
    </p:spTree>
    <p:extLst>
      <p:ext uri="{BB962C8B-B14F-4D97-AF65-F5344CB8AC3E}">
        <p14:creationId xmlns:p14="http://schemas.microsoft.com/office/powerpoint/2010/main" val="383428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kpnuxym9k04c8ilz2quku1czd-wpengine.netdna-ssl.com/wp-content/uploads/2016/10/redlini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1"/>
          <a:stretch/>
        </p:blipFill>
        <p:spPr bwMode="auto">
          <a:xfrm>
            <a:off x="8792" y="152400"/>
            <a:ext cx="3725008" cy="64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3kpnuxym9k04c8ilz2quku1czd-wpengine.netdna-ssl.com/wp-content/uploads/2017/11/IMO-map-race-minneapolis-1-792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791"/>
            <a:ext cx="4800600" cy="6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7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143000"/>
            <a:ext cx="3849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Racial Covenants in Minneapolis</a:t>
            </a:r>
            <a:r>
              <a:rPr lang="en-US" dirty="0">
                <a:solidFill>
                  <a:schemeClr val="bg1"/>
                </a:solidFill>
              </a:rPr>
              <a:t>, 1955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From “Mapping Prejudice” project at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Borchert</a:t>
            </a:r>
            <a:r>
              <a:rPr lang="en-US" dirty="0">
                <a:solidFill>
                  <a:schemeClr val="bg1"/>
                </a:solidFill>
              </a:rPr>
              <a:t>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92" y="762000"/>
            <a:ext cx="309329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9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143000"/>
            <a:ext cx="3849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Racial Covenants in Minneapolis</a:t>
            </a:r>
            <a:r>
              <a:rPr lang="en-US" dirty="0">
                <a:solidFill>
                  <a:schemeClr val="bg1"/>
                </a:solidFill>
              </a:rPr>
              <a:t>, 1955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From “Mapping Prejudice” project at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Borchert</a:t>
            </a:r>
            <a:r>
              <a:rPr lang="en-US" dirty="0">
                <a:solidFill>
                  <a:schemeClr val="bg1"/>
                </a:solidFill>
              </a:rPr>
              <a:t>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92" y="762000"/>
            <a:ext cx="3093297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88318"/>
            <a:ext cx="8991600" cy="21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37033"/>
            <a:ext cx="9143999" cy="2115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837033"/>
            <a:ext cx="9143999" cy="21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92" y="762000"/>
            <a:ext cx="3093297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43000"/>
            <a:ext cx="3849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Racial Covenants in Minneapolis</a:t>
            </a:r>
            <a:r>
              <a:rPr lang="en-US" dirty="0">
                <a:solidFill>
                  <a:schemeClr val="bg1"/>
                </a:solidFill>
              </a:rPr>
              <a:t>, 1955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From “Mapping Prejudice” project at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Borchert</a:t>
            </a:r>
            <a:r>
              <a:rPr lang="en-US" dirty="0">
                <a:solidFill>
                  <a:schemeClr val="bg1"/>
                </a:solidFill>
              </a:rPr>
              <a:t> Library</a:t>
            </a:r>
          </a:p>
        </p:txBody>
      </p:sp>
      <p:pic>
        <p:nvPicPr>
          <p:cNvPr id="4" name="Picture 2" descr="https://3kpnuxym9k04c8ilz2quku1czd-wpengine.netdna-ssl.com/wp-content/uploads/2017/11/IMO-map-race-minneapolis-1-792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791"/>
            <a:ext cx="4800600" cy="62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3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B0459-C438-4568-B408-5B2D8A66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009"/>
            <a:ext cx="9144000" cy="37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129</Words>
  <Application>Microsoft Office PowerPoint</Application>
  <PresentationFormat>On-screen Show (4:3)</PresentationFormat>
  <Paragraphs>27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Warren</dc:creator>
  <cp:lastModifiedBy>Rob Warren</cp:lastModifiedBy>
  <cp:revision>33</cp:revision>
  <dcterms:created xsi:type="dcterms:W3CDTF">2016-09-02T20:07:09Z</dcterms:created>
  <dcterms:modified xsi:type="dcterms:W3CDTF">2018-10-27T15:25:07Z</dcterms:modified>
</cp:coreProperties>
</file>