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6" r:id="rId8"/>
    <p:sldId id="262" r:id="rId9"/>
    <p:sldId id="263" r:id="rId10"/>
    <p:sldId id="272" r:id="rId11"/>
    <p:sldId id="264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C3FD3A-E7AE-4141-9C59-6899258A1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5525"/>
            <a:ext cx="9144000" cy="204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3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583C302-4321-4514-A278-4EA7B1F60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835987"/>
              </p:ext>
            </p:extLst>
          </p:nvPr>
        </p:nvGraphicFramePr>
        <p:xfrm>
          <a:off x="76200" y="76200"/>
          <a:ext cx="89154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99780998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2583032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90910087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59309391"/>
                    </a:ext>
                  </a:extLst>
                </a:gridCol>
              </a:tblGrid>
              <a:tr h="113030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 &amp; H-M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 &amp; 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L et al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63902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Introduction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880407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Questions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64061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Literature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065239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Theory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23554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Wrap Up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42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283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CBE32-AD6A-4907-BAE4-B933312F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Next Steps </a:t>
            </a:r>
          </a:p>
          <a:p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Feb 18 … Class spent on YOUR front ends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Feb 25 … “Front End” group assignment due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 4 … “Front End Critique” individual assignment due</a:t>
            </a:r>
          </a:p>
        </p:txBody>
      </p:sp>
    </p:spTree>
    <p:extLst>
      <p:ext uri="{BB962C8B-B14F-4D97-AF65-F5344CB8AC3E}">
        <p14:creationId xmlns:p14="http://schemas.microsoft.com/office/powerpoint/2010/main" val="178759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47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C0B5-A2FC-4197-B333-3A9DC22A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Basic Question for All Papers</a:t>
            </a:r>
          </a:p>
          <a:p>
            <a:endParaRPr lang="en-US" dirty="0"/>
          </a:p>
          <a:p>
            <a:r>
              <a:rPr lang="en-US" dirty="0"/>
              <a:t>What is the effect on how your life turns out of having a name that puts you at risk of prejudice and discrimination?</a:t>
            </a:r>
          </a:p>
        </p:txBody>
      </p:sp>
    </p:spTree>
    <p:extLst>
      <p:ext uri="{BB962C8B-B14F-4D97-AF65-F5344CB8AC3E}">
        <p14:creationId xmlns:p14="http://schemas.microsoft.com/office/powerpoint/2010/main" val="371934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4C36-86A9-4080-A9EE-D954A58C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What is the effect on how your life turns out of having a name that puts you at risk of prejudice and discrimination?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D2ED4-CC9F-4131-AC9D-43BF4E1FAE0C}"/>
              </a:ext>
            </a:extLst>
          </p:cNvPr>
          <p:cNvSpPr txBox="1"/>
          <p:nvPr/>
        </p:nvSpPr>
        <p:spPr>
          <a:xfrm>
            <a:off x="533400" y="2819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“Name That Puts You at Risk of Prejudice and Discrimination”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1E824-ACDB-4119-A49C-1707BA42569A}"/>
              </a:ext>
            </a:extLst>
          </p:cNvPr>
          <p:cNvSpPr txBox="1"/>
          <p:nvPr/>
        </p:nvSpPr>
        <p:spPr>
          <a:xfrm>
            <a:off x="6096000" y="3188732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“How Your Life Turns Out”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5BD335-1C8C-4F0D-A69D-311061F15465}"/>
              </a:ext>
            </a:extLst>
          </p:cNvPr>
          <p:cNvCxnSpPr/>
          <p:nvPr/>
        </p:nvCxnSpPr>
        <p:spPr>
          <a:xfrm flipV="1">
            <a:off x="2743200" y="3592815"/>
            <a:ext cx="3276600" cy="2283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149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4C36-86A9-4080-A9EE-D954A58C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Given what is available in our (census and mortality) data, how exactly should you measure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dirty="0"/>
              <a:t> in your analyses?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D2ED4-CC9F-4131-AC9D-43BF4E1FAE0C}"/>
              </a:ext>
            </a:extLst>
          </p:cNvPr>
          <p:cNvSpPr txBox="1"/>
          <p:nvPr/>
        </p:nvSpPr>
        <p:spPr>
          <a:xfrm>
            <a:off x="533400" y="2819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“Name That Puts You at Risk of Prejudice and Discrimination”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1E824-ACDB-4119-A49C-1707BA42569A}"/>
              </a:ext>
            </a:extLst>
          </p:cNvPr>
          <p:cNvSpPr txBox="1"/>
          <p:nvPr/>
        </p:nvSpPr>
        <p:spPr>
          <a:xfrm>
            <a:off x="6096000" y="3188732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“How Your Life Turns Out”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5BD335-1C8C-4F0D-A69D-311061F15465}"/>
              </a:ext>
            </a:extLst>
          </p:cNvPr>
          <p:cNvCxnSpPr/>
          <p:nvPr/>
        </p:nvCxnSpPr>
        <p:spPr>
          <a:xfrm flipV="1">
            <a:off x="2743200" y="3592815"/>
            <a:ext cx="3276600" cy="2283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647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4C36-86A9-4080-A9EE-D954A58C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Given what is available in our (census and mortality) data, how exactly should you measure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in your analyses?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D2ED4-CC9F-4131-AC9D-43BF4E1FAE0C}"/>
              </a:ext>
            </a:extLst>
          </p:cNvPr>
          <p:cNvSpPr txBox="1"/>
          <p:nvPr/>
        </p:nvSpPr>
        <p:spPr>
          <a:xfrm>
            <a:off x="533400" y="2819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n-US" sz="2400" dirty="0"/>
              <a:t>“Name That Puts You at Risk of Prejudice and Discrimination”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1E824-ACDB-4119-A49C-1707BA42569A}"/>
              </a:ext>
            </a:extLst>
          </p:cNvPr>
          <p:cNvSpPr txBox="1"/>
          <p:nvPr/>
        </p:nvSpPr>
        <p:spPr>
          <a:xfrm>
            <a:off x="6096000" y="3188732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US" sz="2400" dirty="0"/>
              <a:t>“How Your Life Turns Out”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15BD335-1C8C-4F0D-A69D-311061F15465}"/>
              </a:ext>
            </a:extLst>
          </p:cNvPr>
          <p:cNvCxnSpPr/>
          <p:nvPr/>
        </p:nvCxnSpPr>
        <p:spPr>
          <a:xfrm flipV="1">
            <a:off x="2743200" y="3592815"/>
            <a:ext cx="3276600" cy="2283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87BB-4013-4EEB-B958-B91A42C17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FRONT ENDS</a:t>
            </a:r>
          </a:p>
        </p:txBody>
      </p:sp>
    </p:spTree>
    <p:extLst>
      <p:ext uri="{BB962C8B-B14F-4D97-AF65-F5344CB8AC3E}">
        <p14:creationId xmlns:p14="http://schemas.microsoft.com/office/powerpoint/2010/main" val="238980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PURPOSE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the paper about?  Why should I care?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specific research questions?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does this improve on what we already know?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does theory tell us we ought to get for answers to the questions? Why should we get those answers?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857250" lvl="2" indent="0">
              <a:buNone/>
            </a:pPr>
            <a:r>
              <a:rPr lang="en-US" dirty="0"/>
              <a:t>What are we talking about?</a:t>
            </a:r>
          </a:p>
          <a:p>
            <a:pPr marL="857250" lvl="2" indent="0">
              <a:buNone/>
            </a:pPr>
            <a:r>
              <a:rPr lang="en-US" dirty="0"/>
              <a:t>Why is it important? Why should I care?</a:t>
            </a:r>
          </a:p>
          <a:p>
            <a:pPr marL="857250" lvl="2" indent="0">
              <a:buNone/>
            </a:pPr>
            <a:r>
              <a:rPr lang="en-US" dirty="0"/>
              <a:t>Concise!</a:t>
            </a:r>
          </a:p>
          <a:p>
            <a:pPr marL="857250" lvl="2" indent="0">
              <a:buNone/>
            </a:pPr>
            <a:r>
              <a:rPr lang="en-US" dirty="0"/>
              <a:t>If you can’t write it in a few hundred words, you don’t know why we should care!</a:t>
            </a:r>
          </a:p>
          <a:p>
            <a:pPr marL="85725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1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857250" lvl="2" indent="0">
              <a:buNone/>
            </a:pPr>
            <a:r>
              <a:rPr lang="en-US" dirty="0"/>
              <a:t>One sentence each</a:t>
            </a:r>
          </a:p>
          <a:p>
            <a:pPr marL="857250" lvl="2" indent="0">
              <a:buNone/>
            </a:pPr>
            <a:r>
              <a:rPr lang="en-US" dirty="0"/>
              <a:t>Multiple, closely related questions is fine … but they have to form a coherent whole</a:t>
            </a:r>
          </a:p>
          <a:p>
            <a:pPr marL="857250" lvl="2" indent="0">
              <a:buNone/>
            </a:pPr>
            <a:r>
              <a:rPr lang="en-US" dirty="0"/>
              <a:t>If necessary, (very) briefly elaborate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857250" lvl="2" indent="0">
              <a:buNone/>
            </a:pPr>
            <a:r>
              <a:rPr lang="en-US" dirty="0"/>
              <a:t>What do we already know?</a:t>
            </a:r>
          </a:p>
          <a:p>
            <a:pPr marL="857250" lvl="2" indent="0">
              <a:buNone/>
            </a:pPr>
            <a:r>
              <a:rPr lang="en-US" dirty="0"/>
              <a:t>What is limited  (or wrong) about prior research?</a:t>
            </a:r>
          </a:p>
          <a:p>
            <a:pPr marL="857250" lvl="2" indent="0">
              <a:buNone/>
            </a:pPr>
            <a:r>
              <a:rPr lang="en-US" dirty="0"/>
              <a:t>What do we NOT know at all?</a:t>
            </a:r>
          </a:p>
          <a:p>
            <a:pPr marL="857250" lvl="2" indent="0">
              <a:buNone/>
            </a:pPr>
            <a:r>
              <a:rPr lang="en-US" dirty="0"/>
              <a:t>Bottom line: How will the new study make a major contribution to what we already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857250" lvl="2" indent="0">
              <a:buNone/>
            </a:pPr>
            <a:r>
              <a:rPr lang="en-US" b="1" dirty="0">
                <a:solidFill>
                  <a:srgbClr val="FF0000"/>
                </a:solidFill>
              </a:rPr>
              <a:t>A literature review is NOT a set of articles precis!</a:t>
            </a:r>
          </a:p>
          <a:p>
            <a:pPr marL="857250" lvl="2" indent="0">
              <a:buNone/>
            </a:pPr>
            <a:r>
              <a:rPr lang="en-US" dirty="0"/>
              <a:t>It is a logically-organized argument about what we think know, what is suspect about what we think we know, what we don’t know, and what we stand to learn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Theoretical argument and hypotheses</a:t>
            </a:r>
          </a:p>
          <a:p>
            <a:pPr marL="857250" lvl="2" indent="0">
              <a:buNone/>
            </a:pPr>
            <a:r>
              <a:rPr lang="en-US" dirty="0"/>
              <a:t>For each research question: Use theory … and/or logic … to build an argument about what we should find</a:t>
            </a:r>
          </a:p>
          <a:p>
            <a:pPr marL="857250" lvl="2" indent="0">
              <a:buNone/>
            </a:pPr>
            <a:r>
              <a:rPr lang="en-US" dirty="0"/>
              <a:t>State specific hypotheses for each research question</a:t>
            </a:r>
          </a:p>
          <a:p>
            <a:pPr marL="857250" lvl="2" indent="0">
              <a:buNone/>
            </a:pPr>
            <a:r>
              <a:rPr lang="en-US" dirty="0"/>
              <a:t>Are there counter-arguments/theories/hypotheses?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/>
              <a:t>STRUCTURE</a:t>
            </a:r>
            <a:endParaRPr lang="en-US" sz="24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Introduction of the general research topic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Statement of specific research questions </a:t>
            </a:r>
            <a:endParaRPr lang="en-US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Critical review of previous literature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Theoretical argument and hypotheses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Summary / Wrap Up / Punchline</a:t>
            </a:r>
          </a:p>
          <a:p>
            <a:pPr marL="857250" lvl="2" indent="0">
              <a:buNone/>
            </a:pPr>
            <a:r>
              <a:rPr lang="en-US" dirty="0"/>
              <a:t>Why do we care?</a:t>
            </a:r>
          </a:p>
          <a:p>
            <a:pPr marL="857250" lvl="2" indent="0">
              <a:buNone/>
            </a:pPr>
            <a:r>
              <a:rPr lang="en-US" dirty="0"/>
              <a:t>What are the contributions?</a:t>
            </a:r>
          </a:p>
          <a:p>
            <a:pPr marL="857250" lvl="2" indent="0">
              <a:buNone/>
            </a:pPr>
            <a:r>
              <a:rPr lang="en-US" dirty="0"/>
              <a:t>Motivate the reader to read the rest!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8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572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14</cp:revision>
  <dcterms:created xsi:type="dcterms:W3CDTF">2016-09-02T20:07:09Z</dcterms:created>
  <dcterms:modified xsi:type="dcterms:W3CDTF">2019-02-10T06:32:40Z</dcterms:modified>
</cp:coreProperties>
</file>