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3" r:id="rId3"/>
    <p:sldId id="264" r:id="rId4"/>
    <p:sldId id="265" r:id="rId5"/>
    <p:sldId id="266" r:id="rId6"/>
    <p:sldId id="267" r:id="rId7"/>
    <p:sldId id="271" r:id="rId8"/>
    <p:sldId id="268" r:id="rId9"/>
    <p:sldId id="270" r:id="rId10"/>
    <p:sldId id="269" r:id="rId11"/>
    <p:sldId id="273" r:id="rId12"/>
    <p:sldId id="262" r:id="rId13"/>
    <p:sldId id="261" r:id="rId14"/>
    <p:sldId id="257" r:id="rId15"/>
    <p:sldId id="258" r:id="rId16"/>
    <p:sldId id="259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ANDERSEN</c:v>
                </c:pt>
                <c:pt idx="1">
                  <c:v>EDISON</c:v>
                </c:pt>
                <c:pt idx="2">
                  <c:v>HENRY</c:v>
                </c:pt>
                <c:pt idx="3">
                  <c:v>ROOSEVELT</c:v>
                </c:pt>
                <c:pt idx="4">
                  <c:v>SOUTH</c:v>
                </c:pt>
                <c:pt idx="5">
                  <c:v>SOUTHWEST</c:v>
                </c:pt>
                <c:pt idx="6">
                  <c:v>WASHBURN</c:v>
                </c:pt>
                <c:pt idx="8">
                  <c:v>BENILDE-SM</c:v>
                </c:pt>
                <c:pt idx="9">
                  <c:v>BLAKE</c:v>
                </c:pt>
                <c:pt idx="10">
                  <c:v>BRECK</c:v>
                </c:pt>
                <c:pt idx="11">
                  <c:v>DELASALLE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0.31062670299727518</c:v>
                </c:pt>
                <c:pt idx="1">
                  <c:v>0.52397260273972601</c:v>
                </c:pt>
                <c:pt idx="2">
                  <c:v>0.47377938517179025</c:v>
                </c:pt>
                <c:pt idx="3">
                  <c:v>0.35384615384615387</c:v>
                </c:pt>
                <c:pt idx="4">
                  <c:v>0.35517054683270166</c:v>
                </c:pt>
                <c:pt idx="5">
                  <c:v>0.26010244735344334</c:v>
                </c:pt>
                <c:pt idx="6">
                  <c:v>0.23096942094990242</c:v>
                </c:pt>
                <c:pt idx="8">
                  <c:v>4.0816326530612242E-2</c:v>
                </c:pt>
                <c:pt idx="9">
                  <c:v>4.439428141459744E-2</c:v>
                </c:pt>
                <c:pt idx="10">
                  <c:v>0.1061792863359443</c:v>
                </c:pt>
                <c:pt idx="11">
                  <c:v>0.11548556430446194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30-45F4-ADB1-10C7899D6B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ANDERSEN</c:v>
                </c:pt>
                <c:pt idx="1">
                  <c:v>EDISON</c:v>
                </c:pt>
                <c:pt idx="2">
                  <c:v>HENRY</c:v>
                </c:pt>
                <c:pt idx="3">
                  <c:v>ROOSEVELT</c:v>
                </c:pt>
                <c:pt idx="4">
                  <c:v>SOUTH</c:v>
                </c:pt>
                <c:pt idx="5">
                  <c:v>SOUTHWEST</c:v>
                </c:pt>
                <c:pt idx="6">
                  <c:v>WASHBURN</c:v>
                </c:pt>
                <c:pt idx="8">
                  <c:v>BENILDE-SM</c:v>
                </c:pt>
                <c:pt idx="9">
                  <c:v>BLAKE</c:v>
                </c:pt>
                <c:pt idx="10">
                  <c:v>BRECK</c:v>
                </c:pt>
                <c:pt idx="11">
                  <c:v>DELASALLE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0.57493188010899188</c:v>
                </c:pt>
                <c:pt idx="1">
                  <c:v>0.19292237442922375</c:v>
                </c:pt>
                <c:pt idx="2">
                  <c:v>8.6799276672694395E-2</c:v>
                </c:pt>
                <c:pt idx="3">
                  <c:v>0.34725274725274724</c:v>
                </c:pt>
                <c:pt idx="4">
                  <c:v>0.19274499187872227</c:v>
                </c:pt>
                <c:pt idx="5">
                  <c:v>0.10130904951622083</c:v>
                </c:pt>
                <c:pt idx="6">
                  <c:v>0.20234222511385816</c:v>
                </c:pt>
                <c:pt idx="8">
                  <c:v>5.3238686779059449E-2</c:v>
                </c:pt>
                <c:pt idx="9">
                  <c:v>1.2039127163280662E-2</c:v>
                </c:pt>
                <c:pt idx="10">
                  <c:v>2.7850304612706701E-2</c:v>
                </c:pt>
                <c:pt idx="11">
                  <c:v>8.0052493438320216E-2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30-45F4-ADB1-10C7899D6B6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ANDERSEN</c:v>
                </c:pt>
                <c:pt idx="1">
                  <c:v>EDISON</c:v>
                </c:pt>
                <c:pt idx="2">
                  <c:v>HENRY</c:v>
                </c:pt>
                <c:pt idx="3">
                  <c:v>ROOSEVELT</c:v>
                </c:pt>
                <c:pt idx="4">
                  <c:v>SOUTH</c:v>
                </c:pt>
                <c:pt idx="5">
                  <c:v>SOUTHWEST</c:v>
                </c:pt>
                <c:pt idx="6">
                  <c:v>WASHBURN</c:v>
                </c:pt>
                <c:pt idx="8">
                  <c:v>BENILDE-SM</c:v>
                </c:pt>
                <c:pt idx="9">
                  <c:v>BLAKE</c:v>
                </c:pt>
                <c:pt idx="10">
                  <c:v>BRECK</c:v>
                </c:pt>
                <c:pt idx="11">
                  <c:v>DELASALLE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1.8165304268846504E-2</c:v>
                </c:pt>
                <c:pt idx="1">
                  <c:v>8.1050228310502279E-2</c:v>
                </c:pt>
                <c:pt idx="2">
                  <c:v>0.33905967450271246</c:v>
                </c:pt>
                <c:pt idx="3">
                  <c:v>3.2967032967032968E-2</c:v>
                </c:pt>
                <c:pt idx="4">
                  <c:v>4.7644829453167295E-2</c:v>
                </c:pt>
                <c:pt idx="5">
                  <c:v>5.3500284575981785E-2</c:v>
                </c:pt>
                <c:pt idx="6">
                  <c:v>4.3591411841249185E-2</c:v>
                </c:pt>
                <c:pt idx="8">
                  <c:v>3.5492457852706299E-2</c:v>
                </c:pt>
                <c:pt idx="9">
                  <c:v>9.8570353649360426E-2</c:v>
                </c:pt>
                <c:pt idx="10">
                  <c:v>8.4421235857267185E-2</c:v>
                </c:pt>
                <c:pt idx="11">
                  <c:v>2.6246719160104987E-2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30-45F4-ADB1-10C7899D6B6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Native American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ANDERSEN</c:v>
                </c:pt>
                <c:pt idx="1">
                  <c:v>EDISON</c:v>
                </c:pt>
                <c:pt idx="2">
                  <c:v>HENRY</c:v>
                </c:pt>
                <c:pt idx="3">
                  <c:v>ROOSEVELT</c:v>
                </c:pt>
                <c:pt idx="4">
                  <c:v>SOUTH</c:v>
                </c:pt>
                <c:pt idx="5">
                  <c:v>SOUTHWEST</c:v>
                </c:pt>
                <c:pt idx="6">
                  <c:v>WASHBURN</c:v>
                </c:pt>
                <c:pt idx="8">
                  <c:v>BENILDE-SM</c:v>
                </c:pt>
                <c:pt idx="9">
                  <c:v>BLAKE</c:v>
                </c:pt>
                <c:pt idx="10">
                  <c:v>BRECK</c:v>
                </c:pt>
                <c:pt idx="11">
                  <c:v>DELASALLE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4.5413260672116255E-2</c:v>
                </c:pt>
                <c:pt idx="1">
                  <c:v>4.1095890410958902E-2</c:v>
                </c:pt>
                <c:pt idx="2">
                  <c:v>1.5370705244122965E-2</c:v>
                </c:pt>
                <c:pt idx="3">
                  <c:v>5.7142857142857141E-2</c:v>
                </c:pt>
                <c:pt idx="4">
                  <c:v>6.9842988630211156E-2</c:v>
                </c:pt>
                <c:pt idx="5">
                  <c:v>9.6755833807626642E-3</c:v>
                </c:pt>
                <c:pt idx="6">
                  <c:v>1.6265452179570591E-2</c:v>
                </c:pt>
                <c:pt idx="8">
                  <c:v>3.5492457852706301E-3</c:v>
                </c:pt>
                <c:pt idx="9">
                  <c:v>5.2671181339352894E-3</c:v>
                </c:pt>
                <c:pt idx="10">
                  <c:v>1.2184508268059183E-2</c:v>
                </c:pt>
                <c:pt idx="11">
                  <c:v>7.874015748031496E-3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30-45F4-ADB1-10C7899D6B6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ANDERSEN</c:v>
                </c:pt>
                <c:pt idx="1">
                  <c:v>EDISON</c:v>
                </c:pt>
                <c:pt idx="2">
                  <c:v>HENRY</c:v>
                </c:pt>
                <c:pt idx="3">
                  <c:v>ROOSEVELT</c:v>
                </c:pt>
                <c:pt idx="4">
                  <c:v>SOUTH</c:v>
                </c:pt>
                <c:pt idx="5">
                  <c:v>SOUTHWEST</c:v>
                </c:pt>
                <c:pt idx="6">
                  <c:v>WASHBURN</c:v>
                </c:pt>
                <c:pt idx="8">
                  <c:v>BENILDE-SM</c:v>
                </c:pt>
                <c:pt idx="9">
                  <c:v>BLAKE</c:v>
                </c:pt>
                <c:pt idx="10">
                  <c:v>BRECK</c:v>
                </c:pt>
                <c:pt idx="11">
                  <c:v>DELASALLE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4.3596730245231606E-2</c:v>
                </c:pt>
                <c:pt idx="1">
                  <c:v>0.15182648401826485</c:v>
                </c:pt>
                <c:pt idx="2">
                  <c:v>8.1374321880650996E-2</c:v>
                </c:pt>
                <c:pt idx="3">
                  <c:v>0.20659340659340658</c:v>
                </c:pt>
                <c:pt idx="4">
                  <c:v>0.32918245804006496</c:v>
                </c:pt>
                <c:pt idx="5">
                  <c:v>0.56972111553784865</c:v>
                </c:pt>
                <c:pt idx="6">
                  <c:v>0.50422901756668836</c:v>
                </c:pt>
                <c:pt idx="8">
                  <c:v>0.83496007098491576</c:v>
                </c:pt>
                <c:pt idx="9">
                  <c:v>0.73664409330323555</c:v>
                </c:pt>
                <c:pt idx="10">
                  <c:v>0.69886858137510877</c:v>
                </c:pt>
                <c:pt idx="11">
                  <c:v>0.60629921259842523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30-45F4-ADB1-10C7899D6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84749312"/>
        <c:axId val="84751104"/>
      </c:barChart>
      <c:catAx>
        <c:axId val="847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51104"/>
        <c:crosses val="autoZero"/>
        <c:auto val="1"/>
        <c:lblAlgn val="ctr"/>
        <c:lblOffset val="100"/>
        <c:noMultiLvlLbl val="0"/>
      </c:catAx>
      <c:valAx>
        <c:axId val="8475110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74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7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9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3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2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2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3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8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1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9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Sociology 3452 — Education &amp; Society</a:t>
            </a:r>
          </a:p>
        </p:txBody>
      </p:sp>
    </p:spTree>
    <p:extLst>
      <p:ext uri="{BB962C8B-B14F-4D97-AF65-F5344CB8AC3E}">
        <p14:creationId xmlns:p14="http://schemas.microsoft.com/office/powerpoint/2010/main" val="1493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122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Voucher Programs</a:t>
            </a:r>
          </a:p>
          <a:p>
            <a:endParaRPr lang="en-US" dirty="0"/>
          </a:p>
          <a:p>
            <a:r>
              <a:rPr lang="en-US" dirty="0"/>
              <a:t>Public dollars parents can use to send their kids to private or religious schools </a:t>
            </a:r>
          </a:p>
          <a:p>
            <a:endParaRPr lang="en-US" dirty="0"/>
          </a:p>
          <a:p>
            <a:r>
              <a:rPr lang="en-US" dirty="0"/>
              <a:t>27 states</a:t>
            </a:r>
          </a:p>
        </p:txBody>
      </p:sp>
    </p:spTree>
    <p:extLst>
      <p:ext uri="{BB962C8B-B14F-4D97-AF65-F5344CB8AC3E}">
        <p14:creationId xmlns:p14="http://schemas.microsoft.com/office/powerpoint/2010/main" val="3360100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0858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13-03-28-Chart1.jpg">
            <a:extLst>
              <a:ext uri="{FF2B5EF4-FFF2-40B4-BE49-F238E27FC236}">
                <a16:creationId xmlns:a16="http://schemas.microsoft.com/office/drawing/2014/main" id="{3357C68D-B73C-4365-B296-DE9B9F349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485746"/>
            <a:ext cx="7239000" cy="4305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D40E909-097B-47D6-9FA4-F48CC49047EF}"/>
              </a:ext>
            </a:extLst>
          </p:cNvPr>
          <p:cNvSpPr/>
          <p:nvPr/>
        </p:nvSpPr>
        <p:spPr>
          <a:xfrm>
            <a:off x="228600" y="59830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SOURCE: U.S. Department of Education, National Center for Education Statistics, Private School Universe Survey (PSS), biennial, 1999–2000 through 2015–16; Common Core of Data (CCD), "State </a:t>
            </a:r>
            <a:r>
              <a:rPr lang="en-US" sz="1200" dirty="0" err="1">
                <a:solidFill>
                  <a:schemeClr val="bg1"/>
                </a:solidFill>
              </a:rPr>
              <a:t>Nonfiscal</a:t>
            </a:r>
            <a:r>
              <a:rPr lang="en-US" sz="1200" dirty="0">
                <a:solidFill>
                  <a:schemeClr val="bg1"/>
                </a:solidFill>
              </a:rPr>
              <a:t> Survey of Public Elementary and Secondary Education," 1999-2000 through 2015-16. See Digest of Education Statistics 2016, tables 105.30 and 205.20; Digest of Education Statistics 2017, table 203.40.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D17358-87A9-4C54-BC2A-ABA42D9CD52F}"/>
              </a:ext>
            </a:extLst>
          </p:cNvPr>
          <p:cNvSpPr txBox="1"/>
          <p:nvPr/>
        </p:nvSpPr>
        <p:spPr>
          <a:xfrm>
            <a:off x="1612600" y="609600"/>
            <a:ext cx="5918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Private School Enrollments, 1995-2021</a:t>
            </a:r>
          </a:p>
        </p:txBody>
      </p:sp>
    </p:spTree>
    <p:extLst>
      <p:ext uri="{BB962C8B-B14F-4D97-AF65-F5344CB8AC3E}">
        <p14:creationId xmlns:p14="http://schemas.microsoft.com/office/powerpoint/2010/main" val="1288780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DAE4D72-A127-43A7-8E2C-765114DB735D}"/>
              </a:ext>
            </a:extLst>
          </p:cNvPr>
          <p:cNvGraphicFramePr/>
          <p:nvPr>
            <p:extLst/>
          </p:nvPr>
        </p:nvGraphicFramePr>
        <p:xfrm>
          <a:off x="76200" y="1295400"/>
          <a:ext cx="8991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E9C0A63-FFE9-4AB5-AD00-46A054B3CC4A}"/>
              </a:ext>
            </a:extLst>
          </p:cNvPr>
          <p:cNvSpPr txBox="1"/>
          <p:nvPr/>
        </p:nvSpPr>
        <p:spPr>
          <a:xfrm>
            <a:off x="521853" y="304800"/>
            <a:ext cx="81002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bg1"/>
                </a:solidFill>
              </a:rPr>
              <a:t>Racial Composition of Minneapolis High Schools, 2015-16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(In each high school, this is percentage of students who belong to each group)</a:t>
            </a:r>
          </a:p>
        </p:txBody>
      </p:sp>
    </p:spTree>
    <p:extLst>
      <p:ext uri="{BB962C8B-B14F-4D97-AF65-F5344CB8AC3E}">
        <p14:creationId xmlns:p14="http://schemas.microsoft.com/office/powerpoint/2010/main" val="2747047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In FAVOR of Charter Schools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What problem --- especially with traditional public schools --- are charter programs designed to solve?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What are the advantages of charter school programs, especially in light of the logic of free markets and competition?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What are some ways in which charter schools are succeeding?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How do you counter arguments made by people opposed to charter schools?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How do charter school programs improve economic and racial inequalities in schooling?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83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39437-539C-43F3-BF90-7904B2839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AGAINST Charter Schools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What are the downsides of charter school programs, especially in light of their effects on traditional public schools?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How successful have charter school programs been in the United States?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How do you counter arguments made by people in favor of charter schools?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How do charter school programs exacerbate economic and racial inequalities in schooling?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19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089B1-0946-474E-B1D8-7DA5AC5CA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In FAVOR of Voucher Programs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What problem --- especially with traditional public schools --- are voucher programs designed to solve?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What are the advantages of voucher programs, especially in light of the logic of free markets and competition?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What are some ways in which voucher programs are succeeding?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How do you counter arguments made by people opposed to voucher programs?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How do voucher programs improve economic and racial inequalities in schooling?</a:t>
            </a:r>
          </a:p>
        </p:txBody>
      </p:sp>
    </p:spTree>
    <p:extLst>
      <p:ext uri="{BB962C8B-B14F-4D97-AF65-F5344CB8AC3E}">
        <p14:creationId xmlns:p14="http://schemas.microsoft.com/office/powerpoint/2010/main" val="4096796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04B02-2F79-47EC-8F9B-4DA3463EF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AGAINST Voucher Programs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are the downsides of voucher programs, especially in light of their effects on traditional public schools?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How successful have voucher programs been in the United States?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How </a:t>
            </a:r>
            <a:r>
              <a:rPr lang="en-US" sz="2400" dirty="0"/>
              <a:t>do you counter arguments made by people in favor of voucher programs?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How </a:t>
            </a:r>
            <a:r>
              <a:rPr lang="en-US" sz="2400" dirty="0"/>
              <a:t>do voucher programs exacerbate economic and racial inequalities in schooling?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2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“So that the record of history is absolutely crystal clear, that there is no alternative way so far discovered of improving the lot of the ordinary people that can hold a candle to the productive activities that are unleashed by the free-enterprise system.” </a:t>
            </a:r>
            <a:br>
              <a:rPr lang="en-US" dirty="0"/>
            </a:br>
            <a:endParaRPr lang="en-US" dirty="0"/>
          </a:p>
          <a:p>
            <a:r>
              <a:rPr lang="en-US" dirty="0"/>
              <a:t>Milton Friedman, 1979</a:t>
            </a:r>
          </a:p>
        </p:txBody>
      </p:sp>
    </p:spTree>
    <p:extLst>
      <p:ext uri="{BB962C8B-B14F-4D97-AF65-F5344CB8AC3E}">
        <p14:creationId xmlns:p14="http://schemas.microsoft.com/office/powerpoint/2010/main" val="381545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“Government, preferably local governmental units, would give each child, through his parents, a specified sum to be used solely in paying for his general education; the parents would be free to spend this sum at a school of their own choice, provided it met certain minimum standards laid down by the appropriate governmental unit.”</a:t>
            </a:r>
          </a:p>
          <a:p>
            <a:endParaRPr lang="en-US" dirty="0"/>
          </a:p>
          <a:p>
            <a:r>
              <a:rPr lang="en-US" dirty="0"/>
              <a:t>Milton Friedman, 1955</a:t>
            </a:r>
          </a:p>
        </p:txBody>
      </p:sp>
    </p:spTree>
    <p:extLst>
      <p:ext uri="{BB962C8B-B14F-4D97-AF65-F5344CB8AC3E}">
        <p14:creationId xmlns:p14="http://schemas.microsoft.com/office/powerpoint/2010/main" val="327647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“Such schools would be conducted under a variety of auspices: by private enterprises operated for profit, non profit institutions established by private endowment, religious bodies, and some even by governmental units.”</a:t>
            </a:r>
          </a:p>
          <a:p>
            <a:endParaRPr lang="en-US" dirty="0"/>
          </a:p>
          <a:p>
            <a:r>
              <a:rPr lang="en-US" dirty="0"/>
              <a:t>Milton Friedman, 1955</a:t>
            </a:r>
          </a:p>
        </p:txBody>
      </p:sp>
    </p:spTree>
    <p:extLst>
      <p:ext uri="{BB962C8B-B14F-4D97-AF65-F5344CB8AC3E}">
        <p14:creationId xmlns:p14="http://schemas.microsoft.com/office/powerpoint/2010/main" val="2207666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“The educational foundations of our society are presently being eroded by a rising tide of mediocrity that threatens our very future as a Nation and a people.”</a:t>
            </a:r>
          </a:p>
          <a:p>
            <a:endParaRPr lang="en-US" dirty="0"/>
          </a:p>
          <a:p>
            <a:r>
              <a:rPr lang="en-US" i="1" dirty="0"/>
              <a:t>A Nation at Risk</a:t>
            </a:r>
            <a:r>
              <a:rPr lang="en-US" dirty="0"/>
              <a:t>, 1983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26595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“If an unfriendly foreign power had attempted to impose on America the mediocre educational performance that exists today, we might well have viewed it as an act of war.”</a:t>
            </a:r>
          </a:p>
          <a:p>
            <a:endParaRPr lang="en-US" dirty="0"/>
          </a:p>
          <a:p>
            <a:r>
              <a:rPr lang="en-US" i="1" dirty="0"/>
              <a:t>A Nation at Risk</a:t>
            </a:r>
            <a:r>
              <a:rPr lang="en-US" dirty="0"/>
              <a:t>, 1983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63127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School Choice</a:t>
            </a:r>
            <a:endParaRPr lang="en-US" dirty="0"/>
          </a:p>
          <a:p>
            <a:endParaRPr lang="en-US" b="1" dirty="0"/>
          </a:p>
          <a:p>
            <a:r>
              <a:rPr lang="en-US" dirty="0"/>
              <a:t>Arose in response to segregation, unequal opportunities, frustration with public schools</a:t>
            </a:r>
          </a:p>
          <a:p>
            <a:endParaRPr lang="en-US" dirty="0"/>
          </a:p>
          <a:p>
            <a:r>
              <a:rPr lang="en-US" u="sng" dirty="0"/>
              <a:t>Basic idea</a:t>
            </a:r>
            <a:r>
              <a:rPr lang="en-US" dirty="0"/>
              <a:t>: Allow teachers and local residents to innovate using public education dollars</a:t>
            </a:r>
          </a:p>
        </p:txBody>
      </p:sp>
    </p:spTree>
    <p:extLst>
      <p:ext uri="{BB962C8B-B14F-4D97-AF65-F5344CB8AC3E}">
        <p14:creationId xmlns:p14="http://schemas.microsoft.com/office/powerpoint/2010/main" val="2905815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Charter Schools</a:t>
            </a:r>
          </a:p>
          <a:p>
            <a:endParaRPr lang="en-US" dirty="0"/>
          </a:p>
          <a:p>
            <a:r>
              <a:rPr lang="en-US" dirty="0"/>
              <a:t>Public dollars fund independent schools</a:t>
            </a:r>
          </a:p>
          <a:p>
            <a:endParaRPr lang="en-US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opened in 1992</a:t>
            </a:r>
          </a:p>
          <a:p>
            <a:endParaRPr lang="en-US" dirty="0"/>
          </a:p>
          <a:p>
            <a:r>
              <a:rPr lang="en-US" dirty="0"/>
              <a:t>Now in 43 states + D.C.</a:t>
            </a:r>
          </a:p>
        </p:txBody>
      </p:sp>
    </p:spTree>
    <p:extLst>
      <p:ext uri="{BB962C8B-B14F-4D97-AF65-F5344CB8AC3E}">
        <p14:creationId xmlns:p14="http://schemas.microsoft.com/office/powerpoint/2010/main" val="2349832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490624"/>
            <a:ext cx="6677025" cy="587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s://cityacademy.org/content/ca-logo-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71600"/>
            <a:ext cx="217170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674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668</Words>
  <Application>Microsoft Office PowerPoint</Application>
  <PresentationFormat>On-screen Show (4:3)</PresentationFormat>
  <Paragraphs>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Warren</dc:creator>
  <cp:lastModifiedBy>John R Warren</cp:lastModifiedBy>
  <cp:revision>10</cp:revision>
  <dcterms:created xsi:type="dcterms:W3CDTF">2016-09-02T20:07:09Z</dcterms:created>
  <dcterms:modified xsi:type="dcterms:W3CDTF">2018-11-12T15:51:55Z</dcterms:modified>
</cp:coreProperties>
</file>