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58" r:id="rId2"/>
    <p:sldId id="518" r:id="rId3"/>
    <p:sldId id="532" r:id="rId4"/>
    <p:sldId id="535" r:id="rId5"/>
    <p:sldId id="537" r:id="rId6"/>
    <p:sldId id="539" r:id="rId7"/>
    <p:sldId id="540" r:id="rId8"/>
    <p:sldId id="541" r:id="rId9"/>
    <p:sldId id="542" r:id="rId10"/>
    <p:sldId id="362" r:id="rId11"/>
    <p:sldId id="531" r:id="rId12"/>
    <p:sldId id="420" r:id="rId13"/>
    <p:sldId id="519" r:id="rId14"/>
    <p:sldId id="441" r:id="rId15"/>
    <p:sldId id="445" r:id="rId16"/>
    <p:sldId id="419" r:id="rId17"/>
    <p:sldId id="544" r:id="rId18"/>
    <p:sldId id="545" r:id="rId19"/>
    <p:sldId id="546" r:id="rId20"/>
    <p:sldId id="547" r:id="rId21"/>
    <p:sldId id="488" r:id="rId22"/>
    <p:sldId id="489" r:id="rId23"/>
    <p:sldId id="522" r:id="rId24"/>
    <p:sldId id="523" r:id="rId25"/>
    <p:sldId id="52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326">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icia Corde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4FDB65"/>
    <a:srgbClr val="8CB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71" autoAdjust="0"/>
    <p:restoredTop sz="92500" autoAdjust="0"/>
  </p:normalViewPr>
  <p:slideViewPr>
    <p:cSldViewPr snapToGrid="0" snapToObjects="1">
      <p:cViewPr>
        <p:scale>
          <a:sx n="102" d="100"/>
          <a:sy n="102" d="100"/>
        </p:scale>
        <p:origin x="-968" y="0"/>
      </p:cViewPr>
      <p:guideLst>
        <p:guide orient="horz" pos="3326"/>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commentAuthors" Target="commentAuthors.xml"/><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238CF06-DF80-1B4A-8A3D-0C0C2F102BEA}" type="datetimeFigureOut">
              <a:rPr lang="en-US" smtClean="0"/>
              <a:pPr/>
              <a:t>10/8/18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3432F7-1D10-A742-923C-E8070F9A556F}" type="slidenum">
              <a:rPr lang="en-US" smtClean="0"/>
              <a:pPr/>
              <a:t>‹#›</a:t>
            </a:fld>
            <a:endParaRPr lang="en-US" dirty="0"/>
          </a:p>
        </p:txBody>
      </p:sp>
    </p:spTree>
    <p:extLst>
      <p:ext uri="{BB962C8B-B14F-4D97-AF65-F5344CB8AC3E}">
        <p14:creationId xmlns:p14="http://schemas.microsoft.com/office/powerpoint/2010/main" val="29270498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9E68FE-C2EA-8144-B1B4-17343761EDBA}" type="datetimeFigureOut">
              <a:rPr lang="en-US" smtClean="0"/>
              <a:pPr/>
              <a:t>10/8/18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E658812-48B4-4C42-B573-AF4A9AB9DBF7}" type="slidenum">
              <a:rPr lang="en-US" smtClean="0"/>
              <a:pPr/>
              <a:t>‹#›</a:t>
            </a:fld>
            <a:endParaRPr lang="en-US" dirty="0"/>
          </a:p>
        </p:txBody>
      </p:sp>
    </p:spTree>
    <p:extLst>
      <p:ext uri="{BB962C8B-B14F-4D97-AF65-F5344CB8AC3E}">
        <p14:creationId xmlns:p14="http://schemas.microsoft.com/office/powerpoint/2010/main" val="17188600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658812-48B4-4C42-B573-AF4A9AB9DBF7}" type="slidenum">
              <a:rPr lang="en-US" smtClean="0"/>
              <a:pPr/>
              <a:t>1</a:t>
            </a:fld>
            <a:endParaRPr lang="en-US" dirty="0"/>
          </a:p>
        </p:txBody>
      </p:sp>
    </p:spTree>
    <p:extLst>
      <p:ext uri="{BB962C8B-B14F-4D97-AF65-F5344CB8AC3E}">
        <p14:creationId xmlns:p14="http://schemas.microsoft.com/office/powerpoint/2010/main" val="624097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11</a:t>
            </a:fld>
            <a:endParaRPr lang="en-US" dirty="0"/>
          </a:p>
        </p:txBody>
      </p:sp>
    </p:spTree>
    <p:extLst>
      <p:ext uri="{BB962C8B-B14F-4D97-AF65-F5344CB8AC3E}">
        <p14:creationId xmlns:p14="http://schemas.microsoft.com/office/powerpoint/2010/main" val="1153947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58812-48B4-4C42-B573-AF4A9AB9DBF7}" type="slidenum">
              <a:rPr lang="en-US" smtClean="0"/>
              <a:pPr/>
              <a:t>2</a:t>
            </a:fld>
            <a:endParaRPr lang="en-US" dirty="0"/>
          </a:p>
        </p:txBody>
      </p:sp>
    </p:spTree>
    <p:extLst>
      <p:ext uri="{BB962C8B-B14F-4D97-AF65-F5344CB8AC3E}">
        <p14:creationId xmlns:p14="http://schemas.microsoft.com/office/powerpoint/2010/main" val="27280075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baseline="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24</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25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58812-48B4-4C42-B573-AF4A9AB9DBF7}" type="slidenum">
              <a:rPr lang="en-US" smtClean="0"/>
              <a:pPr/>
              <a:t>3</a:t>
            </a:fld>
            <a:endParaRPr lang="en-US" dirty="0"/>
          </a:p>
        </p:txBody>
      </p:sp>
    </p:spTree>
    <p:extLst>
      <p:ext uri="{BB962C8B-B14F-4D97-AF65-F5344CB8AC3E}">
        <p14:creationId xmlns:p14="http://schemas.microsoft.com/office/powerpoint/2010/main" val="2728007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E658812-48B4-4C42-B573-AF4A9AB9DBF7}" type="slidenum">
              <a:rPr lang="en-US" smtClean="0"/>
              <a:pPr/>
              <a:t>4</a:t>
            </a:fld>
            <a:endParaRPr lang="en-US" dirty="0"/>
          </a:p>
        </p:txBody>
      </p:sp>
    </p:spTree>
    <p:extLst>
      <p:ext uri="{BB962C8B-B14F-4D97-AF65-F5344CB8AC3E}">
        <p14:creationId xmlns:p14="http://schemas.microsoft.com/office/powerpoint/2010/main" val="2728007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ea typeface="MS PGothic" charset="0"/>
              </a:rPr>
              <a:t>FY 2018 DRC Student Services served:</a:t>
            </a:r>
          </a:p>
          <a:p>
            <a:r>
              <a:rPr lang="en-US" dirty="0">
                <a:latin typeface="Calibri" charset="0"/>
                <a:ea typeface="MS PGothic" charset="0"/>
              </a:rPr>
              <a:t>Mental Health 43% </a:t>
            </a:r>
          </a:p>
          <a:p>
            <a:r>
              <a:rPr lang="en-US" dirty="0">
                <a:latin typeface="Calibri" charset="0"/>
                <a:ea typeface="MS PGothic" charset="0"/>
              </a:rPr>
              <a:t>ADD/HD 16% </a:t>
            </a:r>
          </a:p>
          <a:p>
            <a:r>
              <a:rPr lang="en-US" dirty="0">
                <a:latin typeface="Calibri" charset="0"/>
                <a:ea typeface="MS PGothic" charset="0"/>
              </a:rPr>
              <a:t>Chronic Health 13% </a:t>
            </a:r>
          </a:p>
          <a:p>
            <a:r>
              <a:rPr lang="en-US" dirty="0">
                <a:latin typeface="Calibri" charset="0"/>
                <a:ea typeface="MS PGothic" charset="0"/>
              </a:rPr>
              <a:t>Learning Disability 12%</a:t>
            </a:r>
          </a:p>
          <a:p>
            <a:r>
              <a:rPr lang="en-US" dirty="0">
                <a:latin typeface="Calibri" charset="0"/>
                <a:ea typeface="MS PGothic" charset="0"/>
              </a:rPr>
              <a:t>Mobility &amp; Coordination 5% </a:t>
            </a:r>
          </a:p>
          <a:p>
            <a:r>
              <a:rPr lang="en-US" dirty="0">
                <a:latin typeface="Calibri" charset="0"/>
                <a:ea typeface="MS PGothic" charset="0"/>
              </a:rPr>
              <a:t>Brain Injury 3%</a:t>
            </a:r>
          </a:p>
          <a:p>
            <a:r>
              <a:rPr lang="en-US" dirty="0">
                <a:latin typeface="Calibri" charset="0"/>
                <a:ea typeface="MS PGothic" charset="0"/>
              </a:rPr>
              <a:t> Blind &amp; Low Vision 3%</a:t>
            </a:r>
          </a:p>
          <a:p>
            <a:r>
              <a:rPr lang="en-US" dirty="0">
                <a:latin typeface="Calibri" charset="0"/>
                <a:ea typeface="MS PGothic" charset="0"/>
              </a:rPr>
              <a:t> Deaf &amp; Hard of Hearing 3% </a:t>
            </a:r>
          </a:p>
          <a:p>
            <a:r>
              <a:rPr lang="en-US" dirty="0">
                <a:latin typeface="Calibri" charset="0"/>
                <a:ea typeface="MS PGothic" charset="0"/>
              </a:rPr>
              <a:t> Autism Spectrum Disorder 2% </a:t>
            </a:r>
          </a:p>
          <a:p>
            <a:endParaRPr lang="en-US" dirty="0">
              <a:latin typeface="Calibri" charset="0"/>
              <a:ea typeface="MS PGothic"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B036CDE9-A732-9342-9B9B-7A949B6F3AC6}" type="slidenum">
              <a:rPr lang="en-US" sz="1200"/>
              <a:pPr/>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7B4AB7AF-51ED-3741-BBA7-5B616D7F4FC0}" type="slidenum">
              <a:rPr lang="en-US" sz="1200"/>
              <a:pPr/>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a typeface="MS PGothic" charset="0"/>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84508CAB-38B6-C74D-BFCC-7FC061DE8B0A}" type="slidenum">
              <a:rPr lang="en-US" sz="1200"/>
              <a:pPr/>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a typeface="MS PGothic" charset="0"/>
            </a:endParaRPr>
          </a:p>
        </p:txBody>
      </p:sp>
      <p:sp>
        <p:nvSpPr>
          <p:cNvPr id="3379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69AA667B-1997-5347-951A-E886EA35D07E}" type="slidenum">
              <a:rPr lang="en-US" sz="1200"/>
              <a:pPr/>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sz="900" dirty="0" smtClean="0">
              <a:latin typeface="Helvetica Neue"/>
              <a:ea typeface="ヒラギノ角ゴ Pro W3" charset="-128"/>
            </a:endParaRPr>
          </a:p>
        </p:txBody>
      </p:sp>
      <p:sp>
        <p:nvSpPr>
          <p:cNvPr id="4" name="Slide Number Placeholder 3"/>
          <p:cNvSpPr>
            <a:spLocks noGrp="1"/>
          </p:cNvSpPr>
          <p:nvPr>
            <p:ph type="sldNum" sz="quarter" idx="10"/>
          </p:nvPr>
        </p:nvSpPr>
        <p:spPr/>
        <p:txBody>
          <a:bodyPr/>
          <a:lstStyle/>
          <a:p>
            <a:fld id="{5E658812-48B4-4C42-B573-AF4A9AB9DBF7}"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CE907B-C27F-164E-AE51-DA67A78E5A10}" type="datetimeFigureOut">
              <a:rPr lang="en-US" smtClean="0"/>
              <a:pPr/>
              <a:t>10/8/18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49FB35-D9AA-1346-B9BD-577461FC4D9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E907B-C27F-164E-AE51-DA67A78E5A10}" type="datetimeFigureOut">
              <a:rPr lang="en-US" smtClean="0"/>
              <a:pPr/>
              <a:t>10/8/18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49FB35-D9AA-1346-B9BD-577461FC4D9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E907B-C27F-164E-AE51-DA67A78E5A10}" type="datetimeFigureOut">
              <a:rPr lang="en-US" smtClean="0"/>
              <a:pPr/>
              <a:t>10/8/18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49FB35-D9AA-1346-B9BD-577461FC4D9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CE907B-C27F-164E-AE51-DA67A78E5A10}" type="datetimeFigureOut">
              <a:rPr lang="en-US" smtClean="0"/>
              <a:pPr/>
              <a:t>10/8/18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49FB35-D9AA-1346-B9BD-577461FC4D9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CE907B-C27F-164E-AE51-DA67A78E5A10}" type="datetimeFigureOut">
              <a:rPr lang="en-US" smtClean="0"/>
              <a:pPr/>
              <a:t>10/8/18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49FB35-D9AA-1346-B9BD-577461FC4D9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CE907B-C27F-164E-AE51-DA67A78E5A10}" type="datetimeFigureOut">
              <a:rPr lang="en-US" smtClean="0"/>
              <a:pPr/>
              <a:t>10/8/18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49FB35-D9AA-1346-B9BD-577461FC4D9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CE907B-C27F-164E-AE51-DA67A78E5A10}" type="datetimeFigureOut">
              <a:rPr lang="en-US" smtClean="0"/>
              <a:pPr/>
              <a:t>10/8/18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A49FB35-D9AA-1346-B9BD-577461FC4D9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CE907B-C27F-164E-AE51-DA67A78E5A10}" type="datetimeFigureOut">
              <a:rPr lang="en-US" smtClean="0"/>
              <a:pPr/>
              <a:t>10/8/18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A49FB35-D9AA-1346-B9BD-577461FC4D9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CE907B-C27F-164E-AE51-DA67A78E5A10}" type="datetimeFigureOut">
              <a:rPr lang="en-US" smtClean="0"/>
              <a:pPr/>
              <a:t>10/8/18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A49FB35-D9AA-1346-B9BD-577461FC4D9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E907B-C27F-164E-AE51-DA67A78E5A10}" type="datetimeFigureOut">
              <a:rPr lang="en-US" smtClean="0"/>
              <a:pPr/>
              <a:t>10/8/18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49FB35-D9AA-1346-B9BD-577461FC4D9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CE907B-C27F-164E-AE51-DA67A78E5A10}" type="datetimeFigureOut">
              <a:rPr lang="en-US" smtClean="0"/>
              <a:pPr/>
              <a:t>10/8/18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A49FB35-D9AA-1346-B9BD-577461FC4D9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CE907B-C27F-164E-AE51-DA67A78E5A10}" type="datetimeFigureOut">
              <a:rPr lang="en-US" smtClean="0"/>
              <a:pPr/>
              <a:t>10/8/18</a:t>
            </a:fld>
            <a:endParaRPr lang="en-US"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49FB35-D9AA-1346-B9BD-577461FC4D9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5" Type="http://schemas.openxmlformats.org/officeDocument/2006/relationships/hyperlink" Target="https://vimeo.com/138670685"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emf"/><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A.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62"/>
            <a:ext cx="9144000" cy="6858000"/>
          </a:xfrm>
          <a:prstGeom prst="rect">
            <a:avLst/>
          </a:prstGeom>
        </p:spPr>
      </p:pic>
      <p:sp>
        <p:nvSpPr>
          <p:cNvPr id="5" name="Title 1"/>
          <p:cNvSpPr txBox="1">
            <a:spLocks/>
          </p:cNvSpPr>
          <p:nvPr/>
        </p:nvSpPr>
        <p:spPr>
          <a:xfrm>
            <a:off x="846667" y="3606797"/>
            <a:ext cx="8009467" cy="2032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7A0019"/>
                </a:solidFill>
                <a:latin typeface="45 Helvetica Light"/>
                <a:cs typeface="45 Helvetica Light"/>
              </a:rPr>
              <a:t>What’s Trending in Disability:</a:t>
            </a:r>
          </a:p>
          <a:p>
            <a:pPr algn="l"/>
            <a:r>
              <a:rPr lang="en-US" sz="3200" b="1" dirty="0" smtClean="0">
                <a:solidFill>
                  <a:srgbClr val="7A0019"/>
                </a:solidFill>
                <a:latin typeface="45 Helvetica Light"/>
                <a:cs typeface="45 Helvetica Light"/>
              </a:rPr>
              <a:t>Accommodations or Inclusivity?</a:t>
            </a:r>
          </a:p>
          <a:p>
            <a:pPr algn="l"/>
            <a:endParaRPr lang="en-US" sz="3200" b="1" dirty="0">
              <a:solidFill>
                <a:srgbClr val="7A0019"/>
              </a:solidFill>
              <a:latin typeface="45 Helvetica Light"/>
              <a:cs typeface="45 Helvetica Light"/>
            </a:endParaRPr>
          </a:p>
          <a:p>
            <a:pPr algn="l"/>
            <a:r>
              <a:rPr lang="en-US" sz="2400" b="1" dirty="0" smtClean="0">
                <a:solidFill>
                  <a:srgbClr val="7A0019"/>
                </a:solidFill>
                <a:latin typeface="45 Helvetica Light"/>
                <a:cs typeface="45 Helvetica Light"/>
              </a:rPr>
              <a:t>Donna Johnson, Disability Resource Center</a:t>
            </a:r>
            <a:r>
              <a:rPr lang="en-US" sz="3200" b="1" dirty="0" smtClean="0">
                <a:solidFill>
                  <a:srgbClr val="7A0019"/>
                </a:solidFill>
                <a:latin typeface="45 Helvetica Light"/>
                <a:cs typeface="45 Helvetica Light"/>
              </a:rPr>
              <a:t> </a:t>
            </a:r>
            <a:endParaRPr lang="en-US" sz="3200" b="1" dirty="0" smtClean="0">
              <a:solidFill>
                <a:srgbClr val="7A0019"/>
              </a:solidFill>
              <a:latin typeface="45 Helvetica Light"/>
              <a:cs typeface="45 Helvetica Light"/>
            </a:endParaRPr>
          </a:p>
          <a:p>
            <a:pPr algn="l"/>
            <a:r>
              <a:rPr lang="en-US" sz="2800" b="1" dirty="0" smtClean="0">
                <a:solidFill>
                  <a:srgbClr val="7A0019"/>
                </a:solidFill>
                <a:latin typeface="45 Helvetica Light"/>
                <a:cs typeface="45 Helvetica Light"/>
              </a:rPr>
              <a:t>	</a:t>
            </a:r>
            <a:endParaRPr lang="en-US" sz="2800" b="1" dirty="0">
              <a:solidFill>
                <a:srgbClr val="7A0019"/>
              </a:solidFill>
              <a:latin typeface="45 Helvetica Light"/>
              <a:cs typeface="45 Helvetica Light"/>
            </a:endParaRPr>
          </a:p>
        </p:txBody>
      </p:sp>
    </p:spTree>
    <p:extLst>
      <p:ext uri="{BB962C8B-B14F-4D97-AF65-F5344CB8AC3E}">
        <p14:creationId xmlns:p14="http://schemas.microsoft.com/office/powerpoint/2010/main" val="34037683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7" name="TextBox 6"/>
          <p:cNvSpPr txBox="1"/>
          <p:nvPr/>
        </p:nvSpPr>
        <p:spPr>
          <a:xfrm>
            <a:off x="263232" y="170591"/>
            <a:ext cx="4149184" cy="523220"/>
          </a:xfrm>
          <a:prstGeom prst="rect">
            <a:avLst/>
          </a:prstGeom>
          <a:noFill/>
        </p:spPr>
        <p:txBody>
          <a:bodyPr wrap="none" rtlCol="0">
            <a:spAutoFit/>
          </a:bodyPr>
          <a:lstStyle/>
          <a:p>
            <a:r>
              <a:rPr lang="en-US" sz="2800" b="1" dirty="0" smtClean="0">
                <a:solidFill>
                  <a:srgbClr val="790019"/>
                </a:solidFill>
                <a:latin typeface="Helvetica Neue Medium"/>
                <a:cs typeface="Helvetica Neue Medium"/>
              </a:rPr>
              <a:t>Small Group Discussion</a:t>
            </a:r>
            <a:endParaRPr lang="en-US" sz="2800" b="1" dirty="0">
              <a:solidFill>
                <a:srgbClr val="790019"/>
              </a:solidFill>
              <a:latin typeface="Helvetica Neue Medium"/>
              <a:cs typeface="Helvetica Neue Medium"/>
            </a:endParaRPr>
          </a:p>
        </p:txBody>
      </p:sp>
      <p:pic>
        <p:nvPicPr>
          <p:cNvPr id="5" name="Picture 4"/>
          <p:cNvPicPr>
            <a:picLocks noChangeAspect="1"/>
          </p:cNvPicPr>
          <p:nvPr/>
        </p:nvPicPr>
        <p:blipFill>
          <a:blip r:embed="rId4"/>
          <a:stretch>
            <a:fillRect/>
          </a:stretch>
        </p:blipFill>
        <p:spPr>
          <a:xfrm>
            <a:off x="263232" y="693812"/>
            <a:ext cx="5511800" cy="2794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263232" y="973212"/>
            <a:ext cx="8525168" cy="4001095"/>
          </a:xfrm>
          <a:prstGeom prst="rect">
            <a:avLst/>
          </a:prstGeom>
          <a:noFill/>
        </p:spPr>
        <p:txBody>
          <a:bodyPr wrap="square" rtlCol="0">
            <a:spAutoFit/>
          </a:bodyPr>
          <a:lstStyle/>
          <a:p>
            <a:pPr>
              <a:buClr>
                <a:schemeClr val="accent1"/>
              </a:buClr>
              <a:buSzPct val="150000"/>
            </a:pPr>
            <a:r>
              <a:rPr lang="en-US" sz="2400" dirty="0" smtClean="0">
                <a:latin typeface="Helvetica Neue"/>
                <a:cs typeface="Helvetica Neue"/>
              </a:rPr>
              <a:t>• Think of something in your life that has not worked well for you (an object or device, a course, a living or work space, something you have experienced, etc.)</a:t>
            </a:r>
          </a:p>
          <a:p>
            <a:pPr>
              <a:buClr>
                <a:schemeClr val="accent1"/>
              </a:buClr>
              <a:buSzPct val="150000"/>
            </a:pPr>
            <a:r>
              <a:rPr lang="en-US" sz="2400" dirty="0" smtClean="0">
                <a:latin typeface="Helvetica Neue"/>
                <a:cs typeface="Helvetica Neue"/>
              </a:rPr>
              <a:t> </a:t>
            </a:r>
          </a:p>
          <a:p>
            <a:pPr>
              <a:buClr>
                <a:schemeClr val="accent1"/>
              </a:buClr>
              <a:buSzPct val="150000"/>
            </a:pPr>
            <a:r>
              <a:rPr lang="en-US" sz="2400" b="1" dirty="0" smtClean="0">
                <a:latin typeface="Helvetica Neue"/>
                <a:cs typeface="Helvetica Neue"/>
              </a:rPr>
              <a:t>How was the DESIGN connected to its not working well? </a:t>
            </a:r>
            <a:endParaRPr lang="en-US" sz="2400" b="1" dirty="0">
              <a:latin typeface="Helvetica Neue"/>
              <a:cs typeface="Helvetica Neue"/>
            </a:endParaRPr>
          </a:p>
          <a:p>
            <a:pPr>
              <a:buClr>
                <a:schemeClr val="accent1"/>
              </a:buClr>
              <a:buSzPct val="150000"/>
            </a:pPr>
            <a:endParaRPr lang="en-US" sz="2400" dirty="0" smtClean="0">
              <a:latin typeface="Helvetica Neue"/>
              <a:cs typeface="Helvetica Neue"/>
            </a:endParaRPr>
          </a:p>
          <a:p>
            <a:pPr>
              <a:buClr>
                <a:schemeClr val="accent1"/>
              </a:buClr>
              <a:buSzPct val="150000"/>
            </a:pPr>
            <a:endParaRPr lang="en-US" sz="1400" dirty="0" smtClean="0">
              <a:latin typeface="Helvetica Neue"/>
              <a:cs typeface="Helvetica Neue"/>
            </a:endParaRPr>
          </a:p>
          <a:p>
            <a:pPr>
              <a:buClr>
                <a:schemeClr val="accent1"/>
              </a:buClr>
              <a:buSzPct val="150000"/>
            </a:pPr>
            <a:r>
              <a:rPr lang="en-US" sz="2400" dirty="0" smtClean="0">
                <a:latin typeface="Helvetica Neue"/>
                <a:cs typeface="Helvetica Neue"/>
              </a:rPr>
              <a:t>• Now consider something that has worked well for you.</a:t>
            </a:r>
          </a:p>
          <a:p>
            <a:pPr>
              <a:buClr>
                <a:schemeClr val="accent1"/>
              </a:buClr>
              <a:buSzPct val="150000"/>
            </a:pPr>
            <a:r>
              <a:rPr lang="en-US" sz="2400" dirty="0" smtClean="0">
                <a:latin typeface="Helvetica Neue"/>
                <a:cs typeface="Helvetica Neue"/>
              </a:rPr>
              <a:t> </a:t>
            </a:r>
          </a:p>
          <a:p>
            <a:pPr>
              <a:buClr>
                <a:schemeClr val="accent1"/>
              </a:buClr>
              <a:buSzPct val="150000"/>
            </a:pPr>
            <a:r>
              <a:rPr lang="en-US" sz="2400" b="1" dirty="0" smtClean="0">
                <a:latin typeface="Helvetica Neue"/>
                <a:cs typeface="Helvetica Neue"/>
              </a:rPr>
              <a:t>How was the DESIGN connected to its working well?</a:t>
            </a:r>
          </a:p>
          <a:p>
            <a:pPr>
              <a:buClr>
                <a:schemeClr val="accent1"/>
              </a:buClr>
              <a:buSzPct val="150000"/>
            </a:pPr>
            <a:endParaRPr lang="en-US" sz="2400" dirty="0">
              <a:latin typeface="Helvetica Neue"/>
              <a:cs typeface="Helvetica Neue"/>
            </a:endParaRPr>
          </a:p>
        </p:txBody>
      </p:sp>
    </p:spTree>
    <p:extLst>
      <p:ext uri="{BB962C8B-B14F-4D97-AF65-F5344CB8AC3E}">
        <p14:creationId xmlns:p14="http://schemas.microsoft.com/office/powerpoint/2010/main" val="19888100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pic>
        <p:nvPicPr>
          <p:cNvPr id="5" name="Picture 4"/>
          <p:cNvPicPr>
            <a:picLocks noChangeAspect="1"/>
          </p:cNvPicPr>
          <p:nvPr/>
        </p:nvPicPr>
        <p:blipFill>
          <a:blip r:embed="rId4"/>
          <a:stretch>
            <a:fillRect/>
          </a:stretch>
        </p:blipFill>
        <p:spPr>
          <a:xfrm>
            <a:off x="263232" y="693812"/>
            <a:ext cx="5511800" cy="2794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104596" y="1658703"/>
            <a:ext cx="8601224" cy="2185214"/>
          </a:xfrm>
          <a:prstGeom prst="rect">
            <a:avLst/>
          </a:prstGeom>
          <a:noFill/>
        </p:spPr>
        <p:txBody>
          <a:bodyPr wrap="square" rtlCol="0">
            <a:spAutoFit/>
          </a:bodyPr>
          <a:lstStyle/>
          <a:p>
            <a:pPr algn="ctr">
              <a:buClr>
                <a:schemeClr val="accent1"/>
              </a:buClr>
              <a:buSzPct val="150000"/>
            </a:pPr>
            <a:r>
              <a:rPr lang="en-US" sz="4000" b="1" dirty="0" smtClean="0">
                <a:latin typeface="Helvetica Neue"/>
                <a:cs typeface="Helvetica Neue"/>
              </a:rPr>
              <a:t>Video</a:t>
            </a:r>
          </a:p>
          <a:p>
            <a:pPr algn="ctr">
              <a:buClr>
                <a:schemeClr val="accent1"/>
              </a:buClr>
              <a:buSzPct val="150000"/>
            </a:pPr>
            <a:r>
              <a:rPr lang="en-US" sz="3600" b="1" dirty="0" smtClean="0">
                <a:latin typeface="Helvetica Neue"/>
                <a:cs typeface="Helvetica Neue"/>
              </a:rPr>
              <a:t>Intro into </a:t>
            </a:r>
            <a:r>
              <a:rPr lang="en-US" sz="3600" b="1" dirty="0" smtClean="0">
                <a:latin typeface="Helvetica Neue"/>
                <a:cs typeface="Helvetica Neue"/>
              </a:rPr>
              <a:t>Inclusive/Universal </a:t>
            </a:r>
            <a:r>
              <a:rPr lang="en-US" sz="3600" b="1" dirty="0" smtClean="0">
                <a:latin typeface="Helvetica Neue"/>
                <a:cs typeface="Helvetica Neue"/>
              </a:rPr>
              <a:t>Design</a:t>
            </a:r>
          </a:p>
          <a:p>
            <a:pPr algn="ctr">
              <a:buClr>
                <a:schemeClr val="accent1"/>
              </a:buClr>
              <a:buSzPct val="150000"/>
            </a:pPr>
            <a:r>
              <a:rPr lang="pt-BR" sz="2400" b="1" dirty="0" err="1">
                <a:latin typeface="Helvetica Neue"/>
                <a:cs typeface="Helvetica Neue"/>
                <a:hlinkClick r:id="rId5"/>
              </a:rPr>
              <a:t>https</a:t>
            </a:r>
            <a:r>
              <a:rPr lang="pt-BR" sz="2400" b="1" dirty="0">
                <a:latin typeface="Helvetica Neue"/>
                <a:cs typeface="Helvetica Neue"/>
                <a:hlinkClick r:id="rId5"/>
              </a:rPr>
              <a:t>://</a:t>
            </a:r>
            <a:r>
              <a:rPr lang="pt-BR" sz="2400" b="1" dirty="0" err="1">
                <a:latin typeface="Helvetica Neue"/>
                <a:cs typeface="Helvetica Neue"/>
                <a:hlinkClick r:id="rId5"/>
              </a:rPr>
              <a:t>vimeo.com</a:t>
            </a:r>
            <a:r>
              <a:rPr lang="pt-BR" sz="2400" b="1" dirty="0">
                <a:latin typeface="Helvetica Neue"/>
                <a:cs typeface="Helvetica Neue"/>
                <a:hlinkClick r:id="rId5"/>
              </a:rPr>
              <a:t>/138670685</a:t>
            </a:r>
            <a:endParaRPr lang="en-US" sz="2400" b="1" dirty="0" smtClean="0">
              <a:latin typeface="Helvetica Neue"/>
              <a:cs typeface="Helvetica Neue"/>
            </a:endParaRPr>
          </a:p>
          <a:p>
            <a:pPr algn="ctr">
              <a:buClr>
                <a:schemeClr val="accent1"/>
              </a:buClr>
              <a:buSzPct val="150000"/>
            </a:pPr>
            <a:endParaRPr lang="en-US" sz="3600" b="1" dirty="0">
              <a:latin typeface="Helvetica Neue"/>
              <a:cs typeface="Helvetica Neue"/>
            </a:endParaRPr>
          </a:p>
        </p:txBody>
      </p:sp>
    </p:spTree>
    <p:extLst>
      <p:ext uri="{BB962C8B-B14F-4D97-AF65-F5344CB8AC3E}">
        <p14:creationId xmlns:p14="http://schemas.microsoft.com/office/powerpoint/2010/main" val="12905776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290008" y="8321"/>
            <a:ext cx="8346119" cy="7848303"/>
          </a:xfrm>
          <a:prstGeom prst="rect">
            <a:avLst/>
          </a:prstGeom>
          <a:noFill/>
        </p:spPr>
        <p:txBody>
          <a:bodyPr wrap="square" rtlCol="0">
            <a:spAutoFit/>
          </a:bodyPr>
          <a:lstStyle/>
          <a:p>
            <a:pPr>
              <a:lnSpc>
                <a:spcPct val="90000"/>
              </a:lnSpc>
            </a:pPr>
            <a:endParaRPr lang="en-US" sz="2800" dirty="0">
              <a:latin typeface="Arial" charset="0"/>
              <a:ea typeface="ＭＳ Ｐゴシック" charset="0"/>
              <a:cs typeface="ＭＳ Ｐゴシック" charset="0"/>
            </a:endParaRPr>
          </a:p>
          <a:p>
            <a:pPr>
              <a:lnSpc>
                <a:spcPct val="90000"/>
              </a:lnSpc>
            </a:pPr>
            <a:r>
              <a:rPr lang="en-US" sz="4800" b="1" dirty="0" smtClean="0">
                <a:latin typeface="Helvetica Neue"/>
                <a:ea typeface="ＭＳ Ｐゴシック" charset="0"/>
                <a:cs typeface="Helvetica Neue"/>
              </a:rPr>
              <a:t>Traditional </a:t>
            </a:r>
            <a:r>
              <a:rPr lang="en-US" sz="4800" b="1" dirty="0">
                <a:latin typeface="Helvetica Neue"/>
                <a:ea typeface="ＭＳ Ｐゴシック" charset="0"/>
                <a:cs typeface="Helvetica Neue"/>
              </a:rPr>
              <a:t>design </a:t>
            </a:r>
            <a:r>
              <a:rPr lang="en-US" sz="4800" dirty="0">
                <a:latin typeface="Helvetica Neue"/>
                <a:ea typeface="ＭＳ Ｐゴシック" charset="0"/>
                <a:cs typeface="Helvetica Neue"/>
              </a:rPr>
              <a:t>focuses on the needs of the </a:t>
            </a:r>
            <a:r>
              <a:rPr lang="ja-JP" altLang="en-US" sz="4800" dirty="0">
                <a:latin typeface="Helvetica Neue"/>
                <a:ea typeface="ＭＳ Ｐゴシック" charset="0"/>
                <a:cs typeface="Helvetica Neue"/>
              </a:rPr>
              <a:t>“</a:t>
            </a:r>
            <a:r>
              <a:rPr lang="en-US" sz="4800" dirty="0">
                <a:latin typeface="Helvetica Neue"/>
                <a:ea typeface="ＭＳ Ｐゴシック" charset="0"/>
                <a:cs typeface="Helvetica Neue"/>
              </a:rPr>
              <a:t>average</a:t>
            </a:r>
            <a:r>
              <a:rPr lang="ja-JP" altLang="en-US" sz="4800" dirty="0">
                <a:latin typeface="Helvetica Neue"/>
                <a:ea typeface="ＭＳ Ｐゴシック" charset="0"/>
                <a:cs typeface="Helvetica Neue"/>
              </a:rPr>
              <a:t>”</a:t>
            </a:r>
            <a:r>
              <a:rPr lang="en-US" sz="4800" dirty="0">
                <a:latin typeface="Helvetica Neue"/>
                <a:ea typeface="ＭＳ Ｐゴシック" charset="0"/>
                <a:cs typeface="Helvetica Neue"/>
              </a:rPr>
              <a:t> </a:t>
            </a:r>
            <a:r>
              <a:rPr lang="en-US" sz="4800" dirty="0" smtClean="0">
                <a:latin typeface="Helvetica Neue"/>
                <a:ea typeface="ＭＳ Ｐゴシック" charset="0"/>
                <a:cs typeface="Helvetica Neue"/>
              </a:rPr>
              <a:t>user.</a:t>
            </a:r>
          </a:p>
          <a:p>
            <a:pPr>
              <a:lnSpc>
                <a:spcPct val="90000"/>
              </a:lnSpc>
            </a:pPr>
            <a:endParaRPr lang="en-US" sz="4800" b="1" dirty="0">
              <a:latin typeface="Arial" charset="0"/>
              <a:ea typeface="ＭＳ Ｐゴシック" charset="0"/>
              <a:cs typeface="ＭＳ Ｐゴシック" charset="0"/>
            </a:endParaRPr>
          </a:p>
          <a:p>
            <a:pPr>
              <a:lnSpc>
                <a:spcPct val="90000"/>
              </a:lnSpc>
            </a:pPr>
            <a:r>
              <a:rPr lang="en-US" sz="4800" b="1" dirty="0">
                <a:latin typeface="Helvetica Neue"/>
                <a:ea typeface="ＭＳ Ｐゴシック" charset="0"/>
                <a:cs typeface="Helvetica Neue"/>
              </a:rPr>
              <a:t>Barrier-free design </a:t>
            </a:r>
            <a:r>
              <a:rPr lang="en-US" sz="4800" dirty="0">
                <a:latin typeface="Helvetica Neue"/>
                <a:ea typeface="ＭＳ Ｐゴシック" charset="0"/>
                <a:cs typeface="Helvetica Neue"/>
              </a:rPr>
              <a:t>focuses on the needs of people with disabilities</a:t>
            </a:r>
            <a:r>
              <a:rPr lang="en-US" sz="4800" dirty="0" smtClean="0">
                <a:latin typeface="Helvetica Neue"/>
                <a:ea typeface="ＭＳ Ｐゴシック" charset="0"/>
                <a:cs typeface="Helvetica Neue"/>
              </a:rPr>
              <a:t>.</a:t>
            </a:r>
          </a:p>
          <a:p>
            <a:pPr>
              <a:lnSpc>
                <a:spcPct val="90000"/>
              </a:lnSpc>
            </a:pPr>
            <a:endParaRPr lang="en-US" sz="4000" b="1" dirty="0">
              <a:latin typeface="Helvetica Neue"/>
              <a:ea typeface="ＭＳ Ｐゴシック" charset="0"/>
              <a:cs typeface="Helvetica Neue"/>
            </a:endParaRPr>
          </a:p>
          <a:p>
            <a:pPr>
              <a:lnSpc>
                <a:spcPct val="90000"/>
              </a:lnSpc>
            </a:pPr>
            <a:endParaRPr lang="en-US" sz="4000" b="1" dirty="0">
              <a:latin typeface="Helvetica Neue"/>
              <a:ea typeface="ＭＳ Ｐゴシック" charset="0"/>
              <a:cs typeface="Helvetica Neue"/>
            </a:endParaRPr>
          </a:p>
          <a:p>
            <a:pPr>
              <a:lnSpc>
                <a:spcPct val="90000"/>
              </a:lnSpc>
            </a:pPr>
            <a:endParaRPr lang="en-US" sz="4000" b="1" dirty="0">
              <a:latin typeface="Helvetica Neue"/>
              <a:ea typeface="ＭＳ Ｐゴシック" charset="0"/>
              <a:cs typeface="Helvetica Neue"/>
            </a:endParaRPr>
          </a:p>
          <a:p>
            <a:pPr>
              <a:lnSpc>
                <a:spcPct val="90000"/>
              </a:lnSpc>
            </a:pPr>
            <a:endParaRPr lang="en-US" sz="3600" dirty="0">
              <a:latin typeface="Helvetica Neue"/>
              <a:ea typeface="ＭＳ Ｐゴシック" charset="0"/>
              <a:cs typeface="Helvetica Neue"/>
            </a:endParaRPr>
          </a:p>
          <a:p>
            <a:pPr algn="ctr">
              <a:buClr>
                <a:schemeClr val="accent1"/>
              </a:buClr>
              <a:buSzPct val="150000"/>
            </a:pPr>
            <a:endParaRPr lang="en-US" sz="3600" b="1" dirty="0">
              <a:latin typeface="Helvetica Neue"/>
              <a:cs typeface="Helvetica Neue"/>
            </a:endParaRPr>
          </a:p>
        </p:txBody>
      </p:sp>
    </p:spTree>
    <p:extLst>
      <p:ext uri="{BB962C8B-B14F-4D97-AF65-F5344CB8AC3E}">
        <p14:creationId xmlns:p14="http://schemas.microsoft.com/office/powerpoint/2010/main" val="276549434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190397" y="0"/>
            <a:ext cx="8811968" cy="6961906"/>
          </a:xfrm>
          <a:prstGeom prst="rect">
            <a:avLst/>
          </a:prstGeom>
          <a:noFill/>
        </p:spPr>
        <p:txBody>
          <a:bodyPr wrap="square" rtlCol="0">
            <a:spAutoFit/>
          </a:bodyPr>
          <a:lstStyle/>
          <a:p>
            <a:pPr>
              <a:lnSpc>
                <a:spcPct val="90000"/>
              </a:lnSpc>
            </a:pPr>
            <a:endParaRPr lang="en-US" sz="2800" dirty="0">
              <a:latin typeface="Arial" charset="0"/>
              <a:ea typeface="ＭＳ Ｐゴシック" charset="0"/>
              <a:cs typeface="ＭＳ Ｐゴシック" charset="0"/>
            </a:endParaRPr>
          </a:p>
          <a:p>
            <a:pPr>
              <a:lnSpc>
                <a:spcPct val="90000"/>
              </a:lnSpc>
            </a:pPr>
            <a:r>
              <a:rPr lang="en-US" sz="2800" b="1" dirty="0" smtClean="0">
                <a:latin typeface="Helvetica Neue"/>
                <a:ea typeface="ＭＳ Ｐゴシック" charset="0"/>
                <a:cs typeface="Helvetica Neue"/>
              </a:rPr>
              <a:t>If we “get what we design for,” and, in U.S. society, we’ve been designing for the “average” or “privileged” user, then how have we been </a:t>
            </a:r>
            <a:r>
              <a:rPr lang="en-US" sz="2800" b="1" i="1" dirty="0" smtClean="0">
                <a:latin typeface="Helvetica Neue"/>
                <a:ea typeface="ＭＳ Ｐゴシック" charset="0"/>
                <a:cs typeface="Helvetica Neue"/>
              </a:rPr>
              <a:t>designing for exclusion?</a:t>
            </a:r>
          </a:p>
          <a:p>
            <a:pPr>
              <a:lnSpc>
                <a:spcPct val="90000"/>
              </a:lnSpc>
            </a:pPr>
            <a:endParaRPr lang="en-US" sz="1600" dirty="0">
              <a:latin typeface="Helvetica Neue"/>
              <a:ea typeface="ＭＳ Ｐゴシック" charset="0"/>
              <a:cs typeface="Helvetica Neue"/>
            </a:endParaRPr>
          </a:p>
          <a:p>
            <a:pPr>
              <a:lnSpc>
                <a:spcPct val="90000"/>
              </a:lnSpc>
            </a:pPr>
            <a:r>
              <a:rPr lang="en-US" sz="2400" dirty="0" smtClean="0">
                <a:latin typeface="Helvetica Neue"/>
                <a:ea typeface="ＭＳ Ｐゴシック" charset="0"/>
                <a:cs typeface="Helvetica Neue"/>
              </a:rPr>
              <a:t>• Who were the original users of the U.S. political system (who could vote? serve in Congress? serve on juries, </a:t>
            </a:r>
            <a:r>
              <a:rPr lang="en-US" sz="2400" dirty="0" err="1" smtClean="0">
                <a:latin typeface="Helvetica Neue"/>
                <a:ea typeface="ＭＳ Ｐゴシック" charset="0"/>
                <a:cs typeface="Helvetica Neue"/>
              </a:rPr>
              <a:t>etc</a:t>
            </a:r>
            <a:r>
              <a:rPr lang="en-US" sz="2400" dirty="0" smtClean="0">
                <a:latin typeface="Helvetica Neue"/>
                <a:ea typeface="ＭＳ Ｐゴシック" charset="0"/>
                <a:cs typeface="Helvetica Neue"/>
              </a:rPr>
              <a:t>?)</a:t>
            </a:r>
          </a:p>
          <a:p>
            <a:pPr>
              <a:lnSpc>
                <a:spcPct val="90000"/>
              </a:lnSpc>
            </a:pPr>
            <a:endParaRPr lang="en-US" sz="1600" dirty="0" smtClean="0">
              <a:latin typeface="Helvetica Neue"/>
              <a:ea typeface="ＭＳ Ｐゴシック" charset="0"/>
              <a:cs typeface="Helvetica Neue"/>
            </a:endParaRPr>
          </a:p>
          <a:p>
            <a:pPr>
              <a:lnSpc>
                <a:spcPct val="90000"/>
              </a:lnSpc>
            </a:pPr>
            <a:r>
              <a:rPr lang="en-US" sz="2400" dirty="0" smtClean="0">
                <a:latin typeface="Helvetica Neue"/>
                <a:ea typeface="ＭＳ Ｐゴシック" charset="0"/>
                <a:cs typeface="Helvetica Neue"/>
              </a:rPr>
              <a:t>• Was our educational system designed with people with disabilities in mind</a:t>
            </a:r>
            <a:r>
              <a:rPr lang="en-US" sz="2400" dirty="0" smtClean="0">
                <a:latin typeface="Helvetica Neue"/>
                <a:ea typeface="ＭＳ Ｐゴシック" charset="0"/>
                <a:cs typeface="Helvetica Neue"/>
              </a:rPr>
              <a:t>? How so?</a:t>
            </a:r>
            <a:endParaRPr lang="en-US" sz="2400" dirty="0" smtClean="0">
              <a:latin typeface="Helvetica Neue"/>
              <a:ea typeface="ＭＳ Ｐゴシック" charset="0"/>
              <a:cs typeface="Helvetica Neue"/>
            </a:endParaRPr>
          </a:p>
          <a:p>
            <a:pPr>
              <a:lnSpc>
                <a:spcPct val="90000"/>
              </a:lnSpc>
            </a:pPr>
            <a:endParaRPr lang="en-US" sz="1600" dirty="0" smtClean="0">
              <a:latin typeface="Helvetica Neue"/>
              <a:ea typeface="ＭＳ Ｐゴシック" charset="0"/>
              <a:cs typeface="Helvetica Neue"/>
            </a:endParaRPr>
          </a:p>
          <a:p>
            <a:pPr>
              <a:lnSpc>
                <a:spcPct val="90000"/>
              </a:lnSpc>
            </a:pPr>
            <a:endParaRPr lang="en-US" sz="1600" dirty="0" smtClean="0">
              <a:latin typeface="Helvetica Neue"/>
              <a:ea typeface="ＭＳ Ｐゴシック" charset="0"/>
              <a:cs typeface="Helvetica Neue"/>
            </a:endParaRPr>
          </a:p>
          <a:p>
            <a:pPr>
              <a:lnSpc>
                <a:spcPct val="90000"/>
              </a:lnSpc>
            </a:pPr>
            <a:endParaRPr lang="en-US" sz="4000" b="1" dirty="0">
              <a:latin typeface="Helvetica Neue"/>
              <a:ea typeface="ＭＳ Ｐゴシック" charset="0"/>
              <a:cs typeface="Helvetica Neue"/>
            </a:endParaRPr>
          </a:p>
          <a:p>
            <a:pPr>
              <a:lnSpc>
                <a:spcPct val="90000"/>
              </a:lnSpc>
            </a:pPr>
            <a:endParaRPr lang="en-US" sz="4000" b="1" dirty="0">
              <a:latin typeface="Helvetica Neue"/>
              <a:ea typeface="ＭＳ Ｐゴシック" charset="0"/>
              <a:cs typeface="Helvetica Neue"/>
            </a:endParaRPr>
          </a:p>
          <a:p>
            <a:pPr>
              <a:lnSpc>
                <a:spcPct val="90000"/>
              </a:lnSpc>
            </a:pPr>
            <a:endParaRPr lang="en-US" sz="4000" b="1" dirty="0">
              <a:latin typeface="Helvetica Neue"/>
              <a:ea typeface="ＭＳ Ｐゴシック" charset="0"/>
              <a:cs typeface="Helvetica Neue"/>
            </a:endParaRPr>
          </a:p>
          <a:p>
            <a:pPr>
              <a:lnSpc>
                <a:spcPct val="90000"/>
              </a:lnSpc>
            </a:pPr>
            <a:endParaRPr lang="en-US" sz="3600" dirty="0">
              <a:latin typeface="Helvetica Neue"/>
              <a:ea typeface="ＭＳ Ｐゴシック" charset="0"/>
              <a:cs typeface="Helvetica Neue"/>
            </a:endParaRPr>
          </a:p>
          <a:p>
            <a:pPr algn="ctr">
              <a:buClr>
                <a:schemeClr val="accent1"/>
              </a:buClr>
              <a:buSzPct val="150000"/>
            </a:pPr>
            <a:endParaRPr lang="en-US" sz="3600" b="1" dirty="0">
              <a:latin typeface="Helvetica Neue"/>
              <a:cs typeface="Helvetica Neue"/>
            </a:endParaRPr>
          </a:p>
        </p:txBody>
      </p:sp>
    </p:spTree>
    <p:extLst>
      <p:ext uri="{BB962C8B-B14F-4D97-AF65-F5344CB8AC3E}">
        <p14:creationId xmlns:p14="http://schemas.microsoft.com/office/powerpoint/2010/main" val="6995192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480012" y="130009"/>
            <a:ext cx="7676101" cy="5189113"/>
          </a:xfrm>
          <a:prstGeom prst="rect">
            <a:avLst/>
          </a:prstGeom>
          <a:noFill/>
        </p:spPr>
        <p:txBody>
          <a:bodyPr wrap="square" rtlCol="0">
            <a:spAutoFit/>
          </a:bodyPr>
          <a:lstStyle/>
          <a:p>
            <a:pPr>
              <a:lnSpc>
                <a:spcPct val="90000"/>
              </a:lnSpc>
            </a:pPr>
            <a:endParaRPr lang="en-US" sz="3200" dirty="0">
              <a:latin typeface="Arial" charset="0"/>
              <a:ea typeface="ＭＳ Ｐゴシック" charset="0"/>
              <a:cs typeface="ＭＳ Ｐゴシック" charset="0"/>
            </a:endParaRPr>
          </a:p>
          <a:p>
            <a:pPr>
              <a:lnSpc>
                <a:spcPct val="90000"/>
              </a:lnSpc>
            </a:pPr>
            <a:endParaRPr lang="en-US" sz="1600" b="1" dirty="0" smtClean="0">
              <a:latin typeface="Arial" charset="0"/>
              <a:ea typeface="ＭＳ Ｐゴシック" charset="0"/>
              <a:cs typeface="ＭＳ Ｐゴシック" charset="0"/>
            </a:endParaRPr>
          </a:p>
          <a:p>
            <a:pPr>
              <a:lnSpc>
                <a:spcPct val="90000"/>
              </a:lnSpc>
            </a:pPr>
            <a:r>
              <a:rPr lang="en-US" sz="4000" b="1" dirty="0" smtClean="0">
                <a:latin typeface="Arial" charset="0"/>
                <a:ea typeface="ＭＳ Ｐゴシック" charset="0"/>
                <a:cs typeface="ＭＳ Ｐゴシック" charset="0"/>
              </a:rPr>
              <a:t>Universal </a:t>
            </a:r>
            <a:r>
              <a:rPr lang="en-US" sz="4000" b="1" dirty="0">
                <a:latin typeface="Arial" charset="0"/>
                <a:ea typeface="ＭＳ Ｐゴシック" charset="0"/>
                <a:cs typeface="ＭＳ Ｐゴシック" charset="0"/>
              </a:rPr>
              <a:t>D</a:t>
            </a:r>
            <a:r>
              <a:rPr lang="en-US" sz="4000" b="1" dirty="0" smtClean="0">
                <a:latin typeface="Arial" charset="0"/>
                <a:ea typeface="ＭＳ Ｐゴシック" charset="0"/>
                <a:cs typeface="ＭＳ Ｐゴシック" charset="0"/>
              </a:rPr>
              <a:t>esign </a:t>
            </a:r>
            <a:r>
              <a:rPr lang="en-US" sz="4000" dirty="0">
                <a:latin typeface="Arial" charset="0"/>
                <a:ea typeface="ＭＳ Ｐゴシック" charset="0"/>
                <a:cs typeface="ＭＳ Ｐゴシック" charset="0"/>
              </a:rPr>
              <a:t>promotes and expands the goal to make products and services welcoming and useful to groups in many </a:t>
            </a:r>
            <a:r>
              <a:rPr lang="en-US" sz="4000" dirty="0" smtClean="0">
                <a:latin typeface="Arial" charset="0"/>
                <a:ea typeface="ＭＳ Ｐゴシック" charset="0"/>
                <a:cs typeface="ＭＳ Ｐゴシック" charset="0"/>
              </a:rPr>
              <a:t>dimensions - </a:t>
            </a:r>
            <a:r>
              <a:rPr lang="en-US" sz="4000" dirty="0">
                <a:latin typeface="Arial" charset="0"/>
                <a:ea typeface="ＭＳ Ｐゴシック" charset="0"/>
                <a:cs typeface="ＭＳ Ｐゴシック" charset="0"/>
              </a:rPr>
              <a:t>including age, ability</a:t>
            </a:r>
            <a:r>
              <a:rPr lang="en-US" sz="4000" dirty="0" smtClean="0">
                <a:latin typeface="Arial" charset="0"/>
                <a:ea typeface="ＭＳ Ｐゴシック" charset="0"/>
                <a:cs typeface="ＭＳ Ｐゴシック" charset="0"/>
              </a:rPr>
              <a:t>, gender, culture, language, </a:t>
            </a:r>
            <a:r>
              <a:rPr lang="en-US" sz="4000" dirty="0">
                <a:latin typeface="Arial" charset="0"/>
                <a:ea typeface="ＭＳ Ｐゴシック" charset="0"/>
                <a:cs typeface="ＭＳ Ｐゴシック" charset="0"/>
              </a:rPr>
              <a:t>and learning </a:t>
            </a:r>
            <a:r>
              <a:rPr lang="en-US" sz="4000" dirty="0" smtClean="0">
                <a:latin typeface="Arial" charset="0"/>
                <a:ea typeface="ＭＳ Ｐゴシック" charset="0"/>
                <a:cs typeface="ＭＳ Ｐゴシック" charset="0"/>
              </a:rPr>
              <a:t>style.</a:t>
            </a:r>
            <a:endParaRPr lang="en-US" sz="4000" dirty="0">
              <a:latin typeface="Arial" charset="0"/>
              <a:ea typeface="ＭＳ Ｐゴシック" charset="0"/>
              <a:cs typeface="ＭＳ Ｐゴシック" charset="0"/>
            </a:endParaRPr>
          </a:p>
          <a:p>
            <a:pPr algn="ctr">
              <a:buClr>
                <a:schemeClr val="accent1"/>
              </a:buClr>
              <a:buSzPct val="150000"/>
            </a:pPr>
            <a:endParaRPr lang="en-US" sz="3600" b="1" dirty="0">
              <a:latin typeface="Helvetica Neue"/>
              <a:cs typeface="Helvetica Neue"/>
            </a:endParaRPr>
          </a:p>
        </p:txBody>
      </p:sp>
    </p:spTree>
    <p:extLst>
      <p:ext uri="{BB962C8B-B14F-4D97-AF65-F5344CB8AC3E}">
        <p14:creationId xmlns:p14="http://schemas.microsoft.com/office/powerpoint/2010/main" val="34791983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 y="-112394"/>
            <a:ext cx="9143087" cy="7137739"/>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178221" y="332160"/>
            <a:ext cx="8496252" cy="5472267"/>
          </a:xfrm>
          <a:prstGeom prst="rect">
            <a:avLst/>
          </a:prstGeom>
          <a:noFill/>
        </p:spPr>
        <p:txBody>
          <a:bodyPr wrap="square" rtlCol="0">
            <a:spAutoFit/>
          </a:bodyPr>
          <a:lstStyle/>
          <a:p>
            <a:pPr>
              <a:lnSpc>
                <a:spcPct val="80000"/>
              </a:lnSpc>
            </a:pPr>
            <a:r>
              <a:rPr lang="en-US" sz="3600" b="1" dirty="0" smtClean="0">
                <a:latin typeface="Helvetica Neue"/>
                <a:ea typeface="ＭＳ Ｐゴシック" charset="0"/>
                <a:cs typeface="Helvetica Neue"/>
              </a:rPr>
              <a:t>Universal Design:</a:t>
            </a:r>
          </a:p>
          <a:p>
            <a:pPr>
              <a:lnSpc>
                <a:spcPct val="80000"/>
              </a:lnSpc>
            </a:pPr>
            <a:endParaRPr lang="en-US" sz="3600" dirty="0">
              <a:latin typeface="Helvetica Neue"/>
              <a:ea typeface="ＭＳ Ｐゴシック" charset="0"/>
              <a:cs typeface="Helvetica Neue"/>
            </a:endParaRPr>
          </a:p>
          <a:p>
            <a:pPr>
              <a:lnSpc>
                <a:spcPct val="80000"/>
              </a:lnSpc>
            </a:pPr>
            <a:r>
              <a:rPr lang="en-US" sz="3200" dirty="0" smtClean="0">
                <a:latin typeface="Helvetica Neue"/>
                <a:ea typeface="ＭＳ Ｐゴシック" charset="0"/>
                <a:cs typeface="Helvetica Neue"/>
              </a:rPr>
              <a:t>Is a proactive </a:t>
            </a:r>
            <a:r>
              <a:rPr lang="en-US" sz="3200" b="1" i="1" dirty="0">
                <a:latin typeface="Helvetica Neue"/>
                <a:ea typeface="ＭＳ Ｐゴシック" charset="0"/>
                <a:cs typeface="Helvetica Neue"/>
              </a:rPr>
              <a:t>process</a:t>
            </a:r>
            <a:r>
              <a:rPr lang="en-US" sz="3200" dirty="0">
                <a:latin typeface="Helvetica Neue"/>
                <a:ea typeface="ＭＳ Ｐゴシック" charset="0"/>
                <a:cs typeface="Helvetica Neue"/>
              </a:rPr>
              <a:t> that can be implemented in incremental steps;</a:t>
            </a:r>
          </a:p>
          <a:p>
            <a:pPr>
              <a:lnSpc>
                <a:spcPct val="80000"/>
              </a:lnSpc>
            </a:pPr>
            <a:endParaRPr lang="en-US" sz="3200" dirty="0">
              <a:latin typeface="Helvetica Neue"/>
              <a:ea typeface="ＭＳ Ｐゴシック" charset="0"/>
              <a:cs typeface="Helvetica Neue"/>
            </a:endParaRPr>
          </a:p>
          <a:p>
            <a:pPr>
              <a:lnSpc>
                <a:spcPct val="80000"/>
              </a:lnSpc>
            </a:pPr>
            <a:r>
              <a:rPr lang="en-US" sz="3200" dirty="0">
                <a:latin typeface="Helvetica Neue"/>
                <a:ea typeface="ＭＳ Ｐゴシック" charset="0"/>
                <a:cs typeface="Helvetica Neue"/>
              </a:rPr>
              <a:t>Is accessible, </a:t>
            </a:r>
            <a:r>
              <a:rPr lang="en-US" sz="3200" dirty="0" smtClean="0">
                <a:latin typeface="Helvetica Neue"/>
                <a:ea typeface="ＭＳ Ｐゴシック" charset="0"/>
                <a:cs typeface="Helvetica Neue"/>
              </a:rPr>
              <a:t>usable, inclusive, aesthetically appealing, and sustainable;</a:t>
            </a:r>
            <a:endParaRPr lang="en-US" sz="3200" dirty="0">
              <a:latin typeface="Helvetica Neue"/>
              <a:ea typeface="ＭＳ Ｐゴシック" charset="0"/>
              <a:cs typeface="Helvetica Neue"/>
            </a:endParaRPr>
          </a:p>
          <a:p>
            <a:pPr>
              <a:lnSpc>
                <a:spcPct val="80000"/>
              </a:lnSpc>
            </a:pPr>
            <a:endParaRPr lang="en-US" sz="3200" dirty="0">
              <a:latin typeface="Helvetica Neue"/>
              <a:ea typeface="ＭＳ Ｐゴシック" charset="0"/>
              <a:cs typeface="Helvetica Neue"/>
            </a:endParaRPr>
          </a:p>
          <a:p>
            <a:pPr>
              <a:lnSpc>
                <a:spcPct val="80000"/>
              </a:lnSpc>
            </a:pPr>
            <a:r>
              <a:rPr lang="en-US" sz="3200" dirty="0">
                <a:latin typeface="Helvetica Neue"/>
                <a:ea typeface="ＭＳ Ｐゴシック" charset="0"/>
                <a:cs typeface="Helvetica Neue"/>
              </a:rPr>
              <a:t>Does not lower quality or standards;</a:t>
            </a:r>
          </a:p>
          <a:p>
            <a:pPr>
              <a:lnSpc>
                <a:spcPct val="80000"/>
              </a:lnSpc>
            </a:pPr>
            <a:endParaRPr lang="en-US" sz="3200" dirty="0">
              <a:latin typeface="Helvetica Neue"/>
              <a:ea typeface="ＭＳ Ｐゴシック" charset="0"/>
              <a:cs typeface="Helvetica Neue"/>
            </a:endParaRPr>
          </a:p>
          <a:p>
            <a:pPr>
              <a:lnSpc>
                <a:spcPct val="80000"/>
              </a:lnSpc>
            </a:pPr>
            <a:r>
              <a:rPr lang="en-US" sz="3200" dirty="0">
                <a:latin typeface="Helvetica Neue"/>
                <a:ea typeface="ＭＳ Ｐゴシック" charset="0"/>
                <a:cs typeface="Helvetica Neue"/>
              </a:rPr>
              <a:t>Does not replace the need for individual reasonable </a:t>
            </a:r>
            <a:r>
              <a:rPr lang="en-US" sz="3200" dirty="0" smtClean="0">
                <a:latin typeface="Helvetica Neue"/>
                <a:ea typeface="ＭＳ Ｐゴシック" charset="0"/>
                <a:cs typeface="Helvetica Neue"/>
              </a:rPr>
              <a:t>accommodation.</a:t>
            </a:r>
            <a:endParaRPr lang="en-US" sz="3200" dirty="0">
              <a:latin typeface="Helvetica Neue"/>
              <a:ea typeface="ＭＳ Ｐゴシック" charset="0"/>
              <a:cs typeface="Helvetica Neue"/>
            </a:endParaRPr>
          </a:p>
          <a:p>
            <a:pPr algn="ctr">
              <a:buClr>
                <a:schemeClr val="accent1"/>
              </a:buClr>
              <a:buSzPct val="150000"/>
            </a:pPr>
            <a:endParaRPr lang="en-US" sz="3600" b="1" dirty="0">
              <a:latin typeface="Helvetica Neue"/>
              <a:cs typeface="Helvetica Neue"/>
            </a:endParaRPr>
          </a:p>
        </p:txBody>
      </p:sp>
    </p:spTree>
    <p:extLst>
      <p:ext uri="{BB962C8B-B14F-4D97-AF65-F5344CB8AC3E}">
        <p14:creationId xmlns:p14="http://schemas.microsoft.com/office/powerpoint/2010/main" val="106945045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913" y="249094"/>
            <a:ext cx="8855219" cy="5447646"/>
          </a:xfrm>
          <a:prstGeom prst="rect">
            <a:avLst/>
          </a:prstGeom>
          <a:noFill/>
        </p:spPr>
        <p:txBody>
          <a:bodyPr wrap="square" rtlCol="0">
            <a:spAutoFit/>
          </a:bodyPr>
          <a:lstStyle/>
          <a:p>
            <a:r>
              <a:rPr lang="en-US" altLang="ja-JP" sz="4000" b="1" dirty="0" smtClean="0">
                <a:latin typeface="Helvetica Neue"/>
                <a:ea typeface="ＭＳ Ｐゴシック" charset="0"/>
                <a:cs typeface="Helvetica Neue"/>
              </a:rPr>
              <a:t>Universal Design</a:t>
            </a:r>
          </a:p>
          <a:p>
            <a:endParaRPr lang="en-US" altLang="ja-JP" sz="3600" b="1" dirty="0" smtClean="0">
              <a:latin typeface="Helvetica Neue"/>
              <a:ea typeface="ＭＳ Ｐゴシック" charset="0"/>
              <a:cs typeface="Helvetica Neue"/>
            </a:endParaRPr>
          </a:p>
          <a:p>
            <a:pPr algn="ctr"/>
            <a:r>
              <a:rPr lang="ja-JP" altLang="en-US" sz="3600" b="1" dirty="0" smtClean="0">
                <a:latin typeface="Helvetica Neue"/>
                <a:ea typeface="ＭＳ Ｐゴシック" charset="0"/>
                <a:cs typeface="Helvetica Neue"/>
              </a:rPr>
              <a:t>“</a:t>
            </a:r>
            <a:r>
              <a:rPr lang="en-US" sz="3600" b="1" dirty="0">
                <a:latin typeface="Helvetica Neue"/>
                <a:ea typeface="ＭＳ Ｐゴシック" charset="0"/>
                <a:cs typeface="Helvetica Neue"/>
              </a:rPr>
              <a:t>the design of products and environments to be usable by all people, to the greatest extent possible, without need for adaptation or specialized design.</a:t>
            </a:r>
            <a:r>
              <a:rPr lang="ja-JP" altLang="en-US" sz="3600" b="1" dirty="0">
                <a:latin typeface="Helvetica Neue"/>
                <a:ea typeface="ＭＳ Ｐゴシック" charset="0"/>
                <a:cs typeface="Helvetica Neue"/>
              </a:rPr>
              <a:t>”</a:t>
            </a:r>
            <a:r>
              <a:rPr lang="en-US" sz="3600" b="1" dirty="0">
                <a:latin typeface="Helvetica Neue"/>
                <a:ea typeface="ＭＳ Ｐゴシック" charset="0"/>
                <a:cs typeface="Helvetica Neue"/>
              </a:rPr>
              <a:t> </a:t>
            </a:r>
          </a:p>
          <a:p>
            <a:r>
              <a:rPr lang="en-US" sz="3600" b="1" dirty="0">
                <a:latin typeface="Helvetica Neue"/>
                <a:ea typeface="ＭＳ Ｐゴシック" charset="0"/>
                <a:cs typeface="Helvetica Neue"/>
              </a:rPr>
              <a:t>	</a:t>
            </a:r>
            <a:r>
              <a:rPr lang="en-US" sz="2000" b="1" dirty="0">
                <a:latin typeface="Helvetica Neue"/>
                <a:ea typeface="ＭＳ Ｐゴシック" charset="0"/>
                <a:cs typeface="Helvetica Neue"/>
              </a:rPr>
              <a:t>(Center for Universal Design at North Carolina State </a:t>
            </a:r>
            <a:r>
              <a:rPr lang="en-US" sz="2000" b="1" dirty="0" smtClean="0">
                <a:latin typeface="Helvetica Neue"/>
                <a:ea typeface="ＭＳ Ｐゴシック" charset="0"/>
                <a:cs typeface="Helvetica Neue"/>
              </a:rPr>
              <a:t>University</a:t>
            </a:r>
          </a:p>
          <a:p>
            <a:r>
              <a:rPr lang="en-US" sz="2000" b="1" dirty="0" smtClean="0">
                <a:latin typeface="Helvetica Neue"/>
                <a:ea typeface="ＭＳ Ｐゴシック" charset="0"/>
                <a:cs typeface="Helvetica Neue"/>
              </a:rPr>
              <a:t>	http</a:t>
            </a:r>
            <a:r>
              <a:rPr lang="en-US" sz="2000" b="1" dirty="0">
                <a:latin typeface="Helvetica Neue"/>
                <a:ea typeface="ＭＳ Ｐゴシック" charset="0"/>
                <a:cs typeface="Helvetica Neue"/>
              </a:rPr>
              <a:t>://www.ncsu.edu/project/design-projects/udi/)</a:t>
            </a:r>
          </a:p>
          <a:p>
            <a:pPr algn="ctr">
              <a:buClr>
                <a:schemeClr val="accent1"/>
              </a:buClr>
              <a:buSzPct val="150000"/>
            </a:pPr>
            <a:endParaRPr lang="en-US" sz="3600" b="1" dirty="0">
              <a:latin typeface="Helvetica Neue"/>
              <a:cs typeface="Helvetica Neue"/>
            </a:endParaRPr>
          </a:p>
        </p:txBody>
      </p:sp>
    </p:spTree>
    <p:extLst>
      <p:ext uri="{BB962C8B-B14F-4D97-AF65-F5344CB8AC3E}">
        <p14:creationId xmlns:p14="http://schemas.microsoft.com/office/powerpoint/2010/main" val="89042016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913" y="249094"/>
            <a:ext cx="8855219" cy="5755422"/>
          </a:xfrm>
          <a:prstGeom prst="rect">
            <a:avLst/>
          </a:prstGeom>
          <a:noFill/>
        </p:spPr>
        <p:txBody>
          <a:bodyPr wrap="square" rtlCol="0">
            <a:spAutoFit/>
          </a:bodyPr>
          <a:lstStyle/>
          <a:p>
            <a:r>
              <a:rPr lang="en-US" altLang="ja-JP" sz="4000" b="1" dirty="0" smtClean="0">
                <a:latin typeface="Helvetica Neue"/>
                <a:ea typeface="ＭＳ Ｐゴシック" charset="0"/>
                <a:cs typeface="Helvetica Neue"/>
              </a:rPr>
              <a:t>Universal </a:t>
            </a:r>
            <a:r>
              <a:rPr lang="en-US" altLang="ja-JP" sz="4000" b="1" dirty="0" smtClean="0">
                <a:latin typeface="Helvetica Neue"/>
                <a:ea typeface="ＭＳ Ｐゴシック" charset="0"/>
                <a:cs typeface="Helvetica Neue"/>
              </a:rPr>
              <a:t>Design for Learning:</a:t>
            </a:r>
          </a:p>
          <a:p>
            <a:endParaRPr lang="en-US" altLang="ja-JP" sz="4000" b="1" dirty="0" smtClean="0">
              <a:latin typeface="Helvetica Neue"/>
              <a:ea typeface="ＭＳ Ｐゴシック" charset="0"/>
              <a:cs typeface="Helvetica Neue"/>
            </a:endParaRPr>
          </a:p>
          <a:p>
            <a:pPr marL="571500" indent="-571500">
              <a:buFont typeface="Arial"/>
              <a:buChar char="•"/>
            </a:pPr>
            <a:r>
              <a:rPr lang="en-US" altLang="ja-JP" sz="3600" dirty="0" smtClean="0">
                <a:latin typeface="Helvetica Neue"/>
                <a:ea typeface="ＭＳ Ｐゴシック" charset="0"/>
                <a:cs typeface="Helvetica Neue"/>
              </a:rPr>
              <a:t>Includes alternatives</a:t>
            </a:r>
          </a:p>
          <a:p>
            <a:pPr marL="571500" indent="-571500">
              <a:buFont typeface="Arial"/>
              <a:buChar char="•"/>
            </a:pPr>
            <a:r>
              <a:rPr lang="en-US" altLang="ja-JP" sz="3600" dirty="0" smtClean="0">
                <a:latin typeface="Helvetica Neue"/>
                <a:ea typeface="ＭＳ Ｐゴシック" charset="0"/>
                <a:cs typeface="Helvetica Neue"/>
              </a:rPr>
              <a:t>Focuses on inclusivity</a:t>
            </a:r>
          </a:p>
          <a:p>
            <a:pPr marL="571500" indent="-571500">
              <a:buFont typeface="Arial"/>
              <a:buChar char="•"/>
            </a:pPr>
            <a:r>
              <a:rPr lang="en-US" altLang="ja-JP" sz="3600" dirty="0" smtClean="0">
                <a:latin typeface="Helvetica Neue"/>
                <a:ea typeface="ＭＳ Ｐゴシック" charset="0"/>
                <a:cs typeface="Helvetica Neue"/>
              </a:rPr>
              <a:t>Benefits many students, including English language learners, students with diverse learning styles, students with disabilities</a:t>
            </a:r>
          </a:p>
          <a:p>
            <a:pPr marL="571500" indent="-571500">
              <a:buFont typeface="Arial"/>
              <a:buChar char="•"/>
            </a:pPr>
            <a:endParaRPr lang="en-US" altLang="ja-JP" sz="3600" b="1" dirty="0" smtClean="0">
              <a:latin typeface="Helvetica Neue"/>
              <a:ea typeface="ＭＳ Ｐゴシック" charset="0"/>
              <a:cs typeface="Helvetica Neue"/>
            </a:endParaRPr>
          </a:p>
          <a:p>
            <a:endParaRPr lang="en-US" sz="3600" b="1" dirty="0">
              <a:latin typeface="Helvetica Neue"/>
              <a:cs typeface="Helvetica Neue"/>
            </a:endParaRPr>
          </a:p>
        </p:txBody>
      </p:sp>
    </p:spTree>
    <p:extLst>
      <p:ext uri="{BB962C8B-B14F-4D97-AF65-F5344CB8AC3E}">
        <p14:creationId xmlns:p14="http://schemas.microsoft.com/office/powerpoint/2010/main" val="199105451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913" y="249094"/>
            <a:ext cx="8855219" cy="5139869"/>
          </a:xfrm>
          <a:prstGeom prst="rect">
            <a:avLst/>
          </a:prstGeom>
          <a:noFill/>
        </p:spPr>
        <p:txBody>
          <a:bodyPr wrap="square" rtlCol="0">
            <a:spAutoFit/>
          </a:bodyPr>
          <a:lstStyle/>
          <a:p>
            <a:r>
              <a:rPr lang="en-US" altLang="ja-JP" sz="4000" b="1" dirty="0" smtClean="0">
                <a:latin typeface="Helvetica Neue"/>
                <a:ea typeface="ＭＳ Ｐゴシック" charset="0"/>
                <a:cs typeface="Helvetica Neue"/>
              </a:rPr>
              <a:t>CAST’s UDL Principles:</a:t>
            </a:r>
          </a:p>
          <a:p>
            <a:endParaRPr lang="en-US" altLang="ja-JP" sz="4000" b="1" dirty="0" smtClean="0">
              <a:latin typeface="Helvetica Neue"/>
              <a:ea typeface="ＭＳ Ｐゴシック" charset="0"/>
              <a:cs typeface="Helvetica Neue"/>
            </a:endParaRPr>
          </a:p>
          <a:p>
            <a:pPr marL="571500" indent="-571500">
              <a:buFont typeface="Arial"/>
              <a:buChar char="•"/>
            </a:pPr>
            <a:r>
              <a:rPr lang="en-US" altLang="ja-JP" sz="3600" dirty="0" smtClean="0">
                <a:latin typeface="Helvetica Neue"/>
                <a:ea typeface="ＭＳ Ｐゴシック" charset="0"/>
                <a:cs typeface="Helvetica Neue"/>
              </a:rPr>
              <a:t>Multiple Means of Representation</a:t>
            </a:r>
            <a:endParaRPr lang="en-US" altLang="ja-JP" sz="3600" dirty="0" smtClean="0">
              <a:latin typeface="Helvetica Neue"/>
              <a:ea typeface="ＭＳ Ｐゴシック" charset="0"/>
              <a:cs typeface="Helvetica Neue"/>
            </a:endParaRPr>
          </a:p>
          <a:p>
            <a:pPr marL="1028700" lvl="1" indent="-571500">
              <a:buFont typeface="Arial"/>
              <a:buChar char="•"/>
            </a:pPr>
            <a:r>
              <a:rPr lang="en-US" altLang="ja-JP" sz="2800" dirty="0" smtClean="0">
                <a:latin typeface="Helvetica Neue"/>
                <a:ea typeface="ＭＳ Ｐゴシック" charset="0"/>
                <a:cs typeface="Helvetica Neue"/>
              </a:rPr>
              <a:t>There is no one way of presenting information or transferring knowledge.</a:t>
            </a:r>
          </a:p>
          <a:p>
            <a:pPr marL="1028700" lvl="1" indent="-571500">
              <a:buFont typeface="Arial"/>
              <a:buChar char="•"/>
            </a:pPr>
            <a:r>
              <a:rPr lang="en-US" altLang="ja-JP" sz="2800" dirty="0" smtClean="0">
                <a:latin typeface="Helvetica Neue"/>
                <a:ea typeface="ＭＳ Ｐゴシック" charset="0"/>
                <a:cs typeface="Helvetica Neue"/>
              </a:rPr>
              <a:t>Information must be presented in multiple ways.</a:t>
            </a:r>
          </a:p>
          <a:p>
            <a:pPr marL="1028700" lvl="1" indent="-571500">
              <a:buFont typeface="Arial"/>
              <a:buChar char="•"/>
            </a:pPr>
            <a:r>
              <a:rPr lang="en-US" altLang="ja-JP" sz="2800" dirty="0" smtClean="0">
                <a:latin typeface="Helvetica Neue"/>
                <a:ea typeface="ＭＳ Ｐゴシック" charset="0"/>
                <a:cs typeface="Helvetica Neue"/>
              </a:rPr>
              <a:t>Use a variety of lecture, group activities, experiential learning, problem-solving, etc.</a:t>
            </a:r>
          </a:p>
          <a:p>
            <a:pPr marL="1028700" lvl="1" indent="-571500">
              <a:buFont typeface="Arial"/>
              <a:buChar char="•"/>
            </a:pPr>
            <a:endParaRPr lang="en-US" altLang="ja-JP" sz="3600" b="1" dirty="0" smtClean="0">
              <a:latin typeface="Helvetica Neue"/>
              <a:ea typeface="ＭＳ Ｐゴシック" charset="0"/>
              <a:cs typeface="Helvetica Neue"/>
            </a:endParaRPr>
          </a:p>
          <a:p>
            <a:endParaRPr lang="en-US" sz="3600" b="1" dirty="0">
              <a:latin typeface="Helvetica Neue"/>
              <a:cs typeface="Helvetica Neue"/>
            </a:endParaRPr>
          </a:p>
        </p:txBody>
      </p:sp>
    </p:spTree>
    <p:extLst>
      <p:ext uri="{BB962C8B-B14F-4D97-AF65-F5344CB8AC3E}">
        <p14:creationId xmlns:p14="http://schemas.microsoft.com/office/powerpoint/2010/main" val="171078795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913" y="249094"/>
            <a:ext cx="8855219" cy="5139869"/>
          </a:xfrm>
          <a:prstGeom prst="rect">
            <a:avLst/>
          </a:prstGeom>
          <a:noFill/>
        </p:spPr>
        <p:txBody>
          <a:bodyPr wrap="square" rtlCol="0">
            <a:spAutoFit/>
          </a:bodyPr>
          <a:lstStyle/>
          <a:p>
            <a:r>
              <a:rPr lang="en-US" altLang="ja-JP" sz="4000" b="1" dirty="0" smtClean="0">
                <a:latin typeface="Helvetica Neue"/>
                <a:ea typeface="ＭＳ Ｐゴシック" charset="0"/>
                <a:cs typeface="Helvetica Neue"/>
              </a:rPr>
              <a:t>CAST’s UDL Principles:</a:t>
            </a:r>
          </a:p>
          <a:p>
            <a:endParaRPr lang="en-US" altLang="ja-JP" sz="4000" b="1" dirty="0" smtClean="0">
              <a:latin typeface="Helvetica Neue"/>
              <a:ea typeface="ＭＳ Ｐゴシック" charset="0"/>
              <a:cs typeface="Helvetica Neue"/>
            </a:endParaRPr>
          </a:p>
          <a:p>
            <a:pPr marL="571500" indent="-571500">
              <a:buFont typeface="Arial"/>
              <a:buChar char="•"/>
            </a:pPr>
            <a:r>
              <a:rPr lang="en-US" altLang="ja-JP" sz="3600" dirty="0" smtClean="0">
                <a:latin typeface="Helvetica Neue"/>
                <a:ea typeface="ＭＳ Ｐゴシック" charset="0"/>
                <a:cs typeface="Helvetica Neue"/>
              </a:rPr>
              <a:t>Multiple Means of Expression</a:t>
            </a:r>
            <a:endParaRPr lang="en-US" altLang="ja-JP" sz="3600" dirty="0" smtClean="0">
              <a:latin typeface="Helvetica Neue"/>
              <a:ea typeface="ＭＳ Ｐゴシック" charset="0"/>
              <a:cs typeface="Helvetica Neue"/>
            </a:endParaRPr>
          </a:p>
          <a:p>
            <a:pPr marL="1028700" lvl="1" indent="-571500">
              <a:buFont typeface="Arial"/>
              <a:buChar char="•"/>
            </a:pPr>
            <a:r>
              <a:rPr lang="en-US" altLang="ja-JP" sz="2800" dirty="0" smtClean="0">
                <a:latin typeface="Helvetica Neue"/>
                <a:ea typeface="ＭＳ Ｐゴシック" charset="0"/>
                <a:cs typeface="Helvetica Neue"/>
              </a:rPr>
              <a:t>Students differ in the ways that are best for them to demonstrate their knowledge.</a:t>
            </a:r>
          </a:p>
          <a:p>
            <a:pPr marL="1028700" lvl="1" indent="-571500">
              <a:buFont typeface="Arial"/>
              <a:buChar char="•"/>
            </a:pPr>
            <a:r>
              <a:rPr lang="en-US" altLang="ja-JP" sz="2800" dirty="0" smtClean="0">
                <a:latin typeface="Helvetica Neue"/>
                <a:ea typeface="ＭＳ Ｐゴシック" charset="0"/>
                <a:cs typeface="Helvetica Neue"/>
              </a:rPr>
              <a:t>Offer opportunities for students to write a paper, give a presentation, engage in a project or take an exam.</a:t>
            </a:r>
          </a:p>
          <a:p>
            <a:pPr marL="1028700" lvl="1" indent="-571500">
              <a:buFont typeface="Arial"/>
              <a:buChar char="•"/>
            </a:pPr>
            <a:endParaRPr lang="en-US" altLang="ja-JP" sz="3600" b="1" dirty="0" smtClean="0">
              <a:latin typeface="Helvetica Neue"/>
              <a:ea typeface="ＭＳ Ｐゴシック" charset="0"/>
              <a:cs typeface="Helvetica Neue"/>
            </a:endParaRPr>
          </a:p>
          <a:p>
            <a:endParaRPr lang="en-US" sz="3600" b="1" dirty="0">
              <a:latin typeface="Helvetica Neue"/>
              <a:cs typeface="Helvetica Neue"/>
            </a:endParaRPr>
          </a:p>
        </p:txBody>
      </p:sp>
    </p:spTree>
    <p:extLst>
      <p:ext uri="{BB962C8B-B14F-4D97-AF65-F5344CB8AC3E}">
        <p14:creationId xmlns:p14="http://schemas.microsoft.com/office/powerpoint/2010/main" val="33158032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98874" y="312751"/>
            <a:ext cx="1612900" cy="749300"/>
          </a:xfrm>
          <a:prstGeom prst="rect">
            <a:avLst/>
          </a:prstGeom>
        </p:spPr>
      </p:pic>
      <p:pic>
        <p:nvPicPr>
          <p:cNvPr id="4" name="Picture 3" descr="PowerPoint4B.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956"/>
            <a:ext cx="9144000" cy="6858000"/>
          </a:xfrm>
          <a:prstGeom prst="rect">
            <a:avLst/>
          </a:prstGeom>
        </p:spPr>
      </p:pic>
      <p:sp>
        <p:nvSpPr>
          <p:cNvPr id="7" name="TextBox 6"/>
          <p:cNvSpPr txBox="1"/>
          <p:nvPr/>
        </p:nvSpPr>
        <p:spPr>
          <a:xfrm>
            <a:off x="1273492" y="312751"/>
            <a:ext cx="3134305" cy="646331"/>
          </a:xfrm>
          <a:prstGeom prst="rect">
            <a:avLst/>
          </a:prstGeom>
          <a:noFill/>
        </p:spPr>
        <p:txBody>
          <a:bodyPr wrap="square" rtlCol="0">
            <a:spAutoFit/>
          </a:bodyPr>
          <a:lstStyle/>
          <a:p>
            <a:r>
              <a:rPr lang="en-US" sz="3600" b="1" dirty="0" smtClean="0">
                <a:solidFill>
                  <a:srgbClr val="790019"/>
                </a:solidFill>
                <a:latin typeface="Helvetica Neue Medium"/>
                <a:cs typeface="Helvetica Neue Medium"/>
              </a:rPr>
              <a:t>       Agenda</a:t>
            </a:r>
            <a:endParaRPr lang="en-US" sz="3600" b="1" dirty="0">
              <a:solidFill>
                <a:srgbClr val="790019"/>
              </a:solidFill>
              <a:latin typeface="Helvetica Neue Medium"/>
              <a:cs typeface="Helvetica Neue Medium"/>
            </a:endParaRPr>
          </a:p>
        </p:txBody>
      </p:sp>
      <p:sp>
        <p:nvSpPr>
          <p:cNvPr id="8" name="TextBox 7"/>
          <p:cNvSpPr txBox="1"/>
          <p:nvPr/>
        </p:nvSpPr>
        <p:spPr>
          <a:xfrm>
            <a:off x="211674" y="1062051"/>
            <a:ext cx="8627526" cy="4247317"/>
          </a:xfrm>
          <a:prstGeom prst="rect">
            <a:avLst/>
          </a:prstGeom>
          <a:noFill/>
        </p:spPr>
        <p:txBody>
          <a:bodyPr wrap="square" rtlCol="0">
            <a:spAutoFit/>
          </a:bodyPr>
          <a:lstStyle/>
          <a:p>
            <a:pPr>
              <a:buClr>
                <a:schemeClr val="accent1"/>
              </a:buClr>
              <a:buSzPct val="150000"/>
            </a:pPr>
            <a:endParaRPr lang="en-US" sz="2400" dirty="0" smtClean="0">
              <a:latin typeface="Helvetica Neue"/>
              <a:cs typeface="Helvetica Neue"/>
            </a:endParaRPr>
          </a:p>
          <a:p>
            <a:pPr>
              <a:buClr>
                <a:schemeClr val="accent1"/>
              </a:buClr>
              <a:buSzPct val="150000"/>
            </a:pPr>
            <a:r>
              <a:rPr lang="en-US" sz="2400" b="1" dirty="0" smtClean="0">
                <a:latin typeface="Helvetica Neue"/>
                <a:cs typeface="Helvetica Neue"/>
              </a:rPr>
              <a:t>Disability in Postsecondary Education</a:t>
            </a:r>
          </a:p>
          <a:p>
            <a:pPr>
              <a:buClr>
                <a:schemeClr val="accent1"/>
              </a:buClr>
              <a:buSzPct val="150000"/>
            </a:pPr>
            <a:endParaRPr lang="en-US" sz="2400" b="1" dirty="0" smtClean="0">
              <a:latin typeface="Helvetica Neue"/>
              <a:cs typeface="Helvetica Neue"/>
            </a:endParaRPr>
          </a:p>
          <a:p>
            <a:pPr>
              <a:buClr>
                <a:schemeClr val="accent1"/>
              </a:buClr>
              <a:buSzPct val="150000"/>
            </a:pPr>
            <a:r>
              <a:rPr lang="en-US" sz="2400" b="1" dirty="0" smtClean="0">
                <a:latin typeface="Helvetica Neue"/>
                <a:cs typeface="Helvetica Neue"/>
              </a:rPr>
              <a:t>What is a Disability?</a:t>
            </a:r>
          </a:p>
          <a:p>
            <a:pPr>
              <a:buClr>
                <a:schemeClr val="accent1"/>
              </a:buClr>
              <a:buSzPct val="150000"/>
            </a:pPr>
            <a:endParaRPr lang="en-US" sz="2400" b="1" dirty="0" smtClean="0">
              <a:latin typeface="Helvetica Neue"/>
              <a:cs typeface="Helvetica Neue"/>
            </a:endParaRPr>
          </a:p>
          <a:p>
            <a:pPr>
              <a:buClr>
                <a:schemeClr val="accent1"/>
              </a:buClr>
              <a:buSzPct val="150000"/>
            </a:pPr>
            <a:r>
              <a:rPr lang="en-US" sz="2400" b="1" dirty="0" smtClean="0">
                <a:latin typeface="Helvetica Neue"/>
                <a:cs typeface="Helvetica Neue"/>
              </a:rPr>
              <a:t>The Problem is the Environment, not the Individual</a:t>
            </a:r>
          </a:p>
          <a:p>
            <a:pPr>
              <a:buClr>
                <a:schemeClr val="accent1"/>
              </a:buClr>
              <a:buSzPct val="150000"/>
            </a:pPr>
            <a:endParaRPr lang="en-US" b="1" dirty="0" smtClean="0">
              <a:latin typeface="Helvetica Neue"/>
              <a:cs typeface="Helvetica Neue"/>
            </a:endParaRPr>
          </a:p>
          <a:p>
            <a:pPr>
              <a:buClr>
                <a:schemeClr val="accent1"/>
              </a:buClr>
              <a:buSzPct val="150000"/>
            </a:pPr>
            <a:r>
              <a:rPr lang="en-US" sz="2400" b="1" dirty="0" smtClean="0">
                <a:latin typeface="Helvetica Neue"/>
                <a:cs typeface="Helvetica Neue"/>
              </a:rPr>
              <a:t>What is Inclusive/Universal Design and Why does it Matter?</a:t>
            </a:r>
          </a:p>
          <a:p>
            <a:pPr>
              <a:buClr>
                <a:schemeClr val="accent1"/>
              </a:buClr>
              <a:buSzPct val="150000"/>
            </a:pPr>
            <a:endParaRPr lang="en-US" b="1" dirty="0" smtClean="0">
              <a:latin typeface="Helvetica Neue"/>
              <a:cs typeface="Helvetica Neue"/>
            </a:endParaRPr>
          </a:p>
          <a:p>
            <a:pPr>
              <a:buClr>
                <a:schemeClr val="accent1"/>
              </a:buClr>
              <a:buSzPct val="150000"/>
            </a:pPr>
            <a:endParaRPr lang="en-US" sz="2400" b="1" dirty="0" smtClean="0">
              <a:latin typeface="Helvetica Neue"/>
              <a:cs typeface="Helvetica Neue"/>
            </a:endParaRPr>
          </a:p>
          <a:p>
            <a:pPr>
              <a:buClr>
                <a:schemeClr val="accent1"/>
              </a:buClr>
              <a:buSzPct val="150000"/>
            </a:pPr>
            <a:endParaRPr lang="en-US" b="1" dirty="0">
              <a:latin typeface="Helvetica Neue"/>
              <a:cs typeface="Helvetica Neue"/>
            </a:endParaRPr>
          </a:p>
        </p:txBody>
      </p:sp>
    </p:spTree>
    <p:extLst>
      <p:ext uri="{BB962C8B-B14F-4D97-AF65-F5344CB8AC3E}">
        <p14:creationId xmlns:p14="http://schemas.microsoft.com/office/powerpoint/2010/main" val="243748739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913" y="249094"/>
            <a:ext cx="8855219" cy="5139869"/>
          </a:xfrm>
          <a:prstGeom prst="rect">
            <a:avLst/>
          </a:prstGeom>
          <a:noFill/>
        </p:spPr>
        <p:txBody>
          <a:bodyPr wrap="square" rtlCol="0">
            <a:spAutoFit/>
          </a:bodyPr>
          <a:lstStyle/>
          <a:p>
            <a:r>
              <a:rPr lang="en-US" altLang="ja-JP" sz="4000" b="1" dirty="0" smtClean="0">
                <a:latin typeface="Helvetica Neue"/>
                <a:ea typeface="ＭＳ Ｐゴシック" charset="0"/>
                <a:cs typeface="Helvetica Neue"/>
              </a:rPr>
              <a:t>CAST’s UDL Principles:</a:t>
            </a:r>
          </a:p>
          <a:p>
            <a:endParaRPr lang="en-US" altLang="ja-JP" sz="4000" b="1" dirty="0" smtClean="0">
              <a:latin typeface="Helvetica Neue"/>
              <a:ea typeface="ＭＳ Ｐゴシック" charset="0"/>
              <a:cs typeface="Helvetica Neue"/>
            </a:endParaRPr>
          </a:p>
          <a:p>
            <a:pPr marL="571500" indent="-571500">
              <a:buFont typeface="Arial"/>
              <a:buChar char="•"/>
            </a:pPr>
            <a:r>
              <a:rPr lang="en-US" altLang="ja-JP" sz="3600" dirty="0" smtClean="0">
                <a:latin typeface="Helvetica Neue"/>
                <a:ea typeface="ＭＳ Ｐゴシック" charset="0"/>
                <a:cs typeface="Helvetica Neue"/>
              </a:rPr>
              <a:t>Multiple Means of Engagement</a:t>
            </a:r>
            <a:endParaRPr lang="en-US" altLang="ja-JP" sz="3600" dirty="0" smtClean="0">
              <a:latin typeface="Helvetica Neue"/>
              <a:ea typeface="ＭＳ Ｐゴシック" charset="0"/>
              <a:cs typeface="Helvetica Neue"/>
            </a:endParaRPr>
          </a:p>
          <a:p>
            <a:pPr marL="1028700" lvl="1" indent="-571500">
              <a:buFont typeface="Arial"/>
              <a:buChar char="•"/>
            </a:pPr>
            <a:r>
              <a:rPr lang="en-US" altLang="ja-JP" sz="2800" dirty="0" smtClean="0">
                <a:latin typeface="Helvetica Neue"/>
                <a:ea typeface="ＭＳ Ｐゴシック" charset="0"/>
                <a:cs typeface="Helvetica Neue"/>
              </a:rPr>
              <a:t>Students differ in the ways that are engaged in course materials.</a:t>
            </a:r>
          </a:p>
          <a:p>
            <a:pPr marL="1028700" lvl="1" indent="-571500">
              <a:buFont typeface="Arial"/>
              <a:buChar char="•"/>
            </a:pPr>
            <a:r>
              <a:rPr lang="en-US" altLang="ja-JP" sz="2800" dirty="0" smtClean="0">
                <a:latin typeface="Helvetica Neue"/>
                <a:ea typeface="ＭＳ Ｐゴシック" charset="0"/>
                <a:cs typeface="Helvetica Neue"/>
              </a:rPr>
              <a:t>Students</a:t>
            </a:r>
            <a:r>
              <a:rPr lang="en-US" altLang="ja-JP" sz="3600" b="1" dirty="0">
                <a:latin typeface="Helvetica Neue"/>
                <a:ea typeface="ＭＳ Ｐゴシック" charset="0"/>
                <a:cs typeface="Helvetica Neue"/>
              </a:rPr>
              <a:t> </a:t>
            </a:r>
            <a:r>
              <a:rPr lang="en-US" altLang="ja-JP" sz="2800" dirty="0" smtClean="0">
                <a:latin typeface="Helvetica Neue"/>
                <a:ea typeface="ＭＳ Ｐゴシック" charset="0"/>
                <a:cs typeface="Helvetica Neue"/>
              </a:rPr>
              <a:t>will not use knowledge they do not find valuable.</a:t>
            </a:r>
          </a:p>
          <a:p>
            <a:pPr marL="1028700" lvl="1" indent="-571500">
              <a:buFont typeface="Arial"/>
              <a:buChar char="•"/>
            </a:pPr>
            <a:r>
              <a:rPr lang="en-US" altLang="ja-JP" sz="2800" dirty="0" smtClean="0">
                <a:latin typeface="Helvetica Neue"/>
                <a:ea typeface="ＭＳ Ｐゴシック" charset="0"/>
                <a:cs typeface="Helvetica Neue"/>
              </a:rPr>
              <a:t>Connect the material to topics students care about and see as relevant. </a:t>
            </a:r>
            <a:endParaRPr lang="en-US" altLang="ja-JP" sz="2800" dirty="0" smtClean="0">
              <a:latin typeface="Helvetica Neue"/>
              <a:ea typeface="ＭＳ Ｐゴシック" charset="0"/>
              <a:cs typeface="Helvetica Neue"/>
            </a:endParaRPr>
          </a:p>
          <a:p>
            <a:endParaRPr lang="en-US" sz="3600" b="1" dirty="0">
              <a:latin typeface="Helvetica Neue"/>
              <a:cs typeface="Helvetica Neue"/>
            </a:endParaRPr>
          </a:p>
        </p:txBody>
      </p:sp>
    </p:spTree>
    <p:extLst>
      <p:ext uri="{BB962C8B-B14F-4D97-AF65-F5344CB8AC3E}">
        <p14:creationId xmlns:p14="http://schemas.microsoft.com/office/powerpoint/2010/main" val="11445364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263232" y="973211"/>
            <a:ext cx="8592901" cy="2308324"/>
          </a:xfrm>
          <a:prstGeom prst="rect">
            <a:avLst/>
          </a:prstGeom>
          <a:noFill/>
        </p:spPr>
        <p:txBody>
          <a:bodyPr wrap="square" rtlCol="0">
            <a:spAutoFit/>
          </a:bodyPr>
          <a:lstStyle/>
          <a:p>
            <a:endParaRPr lang="en-US" sz="3600" b="1" dirty="0" smtClean="0">
              <a:latin typeface="Helvetica Neue"/>
              <a:ea typeface="ＭＳ Ｐゴシック" charset="0"/>
              <a:cs typeface="Helvetica Neue"/>
            </a:endParaRPr>
          </a:p>
          <a:p>
            <a:endParaRPr lang="en-US" sz="3600" b="1" dirty="0">
              <a:latin typeface="Helvetica Neue"/>
              <a:ea typeface="ＭＳ Ｐゴシック" charset="0"/>
              <a:cs typeface="Helvetica Neue"/>
            </a:endParaRPr>
          </a:p>
          <a:p>
            <a:pPr algn="ctr"/>
            <a:r>
              <a:rPr lang="en-US" sz="3600" b="1" dirty="0" smtClean="0">
                <a:latin typeface="Helvetica Neue"/>
                <a:ea typeface="ＭＳ Ｐゴシック" charset="0"/>
                <a:cs typeface="Helvetica Neue"/>
              </a:rPr>
              <a:t>Examples of Universal </a:t>
            </a:r>
            <a:r>
              <a:rPr lang="en-US" sz="3600" b="1" dirty="0" smtClean="0">
                <a:latin typeface="Helvetica Neue"/>
                <a:ea typeface="ＭＳ Ｐゴシック" charset="0"/>
                <a:cs typeface="Helvetica Neue"/>
              </a:rPr>
              <a:t>Design and Universal Design for Learning:</a:t>
            </a:r>
            <a:endParaRPr lang="en-US" sz="3600" b="1" dirty="0">
              <a:latin typeface="Helvetica Neue"/>
              <a:ea typeface="ＭＳ Ｐゴシック" charset="0"/>
              <a:cs typeface="Helvetica Neue"/>
            </a:endParaRPr>
          </a:p>
        </p:txBody>
      </p:sp>
    </p:spTree>
    <p:extLst>
      <p:ext uri="{BB962C8B-B14F-4D97-AF65-F5344CB8AC3E}">
        <p14:creationId xmlns:p14="http://schemas.microsoft.com/office/powerpoint/2010/main" val="24155342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914" y="8320"/>
            <a:ext cx="9142173" cy="9286531"/>
          </a:xfrm>
          <a:prstGeom prst="rect">
            <a:avLst/>
          </a:prstGeom>
          <a:noFill/>
        </p:spPr>
        <p:txBody>
          <a:bodyPr wrap="square" rtlCol="0">
            <a:spAutoFit/>
          </a:bodyPr>
          <a:lstStyle/>
          <a:p>
            <a:pPr algn="ctr"/>
            <a:r>
              <a:rPr lang="en-US" sz="3600" b="1" dirty="0" smtClean="0">
                <a:latin typeface="Helvetica Neue"/>
                <a:ea typeface="ＭＳ Ｐゴシック" charset="0"/>
                <a:cs typeface="Helvetica Neue"/>
              </a:rPr>
              <a:t>Physical Space</a:t>
            </a:r>
          </a:p>
          <a:p>
            <a:pPr algn="ctr"/>
            <a:endParaRPr lang="en-US" sz="800" dirty="0">
              <a:latin typeface="Helvetica Neue"/>
              <a:cs typeface="Helvetica Neue"/>
            </a:endParaRPr>
          </a:p>
          <a:p>
            <a:r>
              <a:rPr lang="en-US" sz="2400" dirty="0" smtClean="0">
                <a:latin typeface="Helvetica Neue"/>
                <a:cs typeface="Helvetica Neue"/>
              </a:rPr>
              <a:t>• Provide </a:t>
            </a:r>
            <a:r>
              <a:rPr lang="en-US" sz="2400" dirty="0">
                <a:latin typeface="Helvetica Neue"/>
                <a:cs typeface="Helvetica Neue"/>
              </a:rPr>
              <a:t>accessible entry and clear paths of </a:t>
            </a:r>
            <a:r>
              <a:rPr lang="en-US" sz="2400" dirty="0" smtClean="0">
                <a:latin typeface="Helvetica Neue"/>
                <a:cs typeface="Helvetica Neue"/>
              </a:rPr>
              <a:t>travel; provide reception desks of different </a:t>
            </a:r>
            <a:r>
              <a:rPr lang="en-US" sz="2400" dirty="0" smtClean="0">
                <a:latin typeface="Helvetica Neue"/>
                <a:cs typeface="Helvetica Neue"/>
              </a:rPr>
              <a:t>heights.</a:t>
            </a:r>
            <a:endParaRPr lang="en-US" sz="2400" dirty="0" smtClean="0">
              <a:latin typeface="Helvetica Neue"/>
              <a:cs typeface="Helvetica Neue"/>
            </a:endParaRPr>
          </a:p>
          <a:p>
            <a:endParaRPr lang="en-US" sz="800" dirty="0">
              <a:latin typeface="Helvetica Neue"/>
              <a:cs typeface="Helvetica Neue"/>
            </a:endParaRPr>
          </a:p>
          <a:p>
            <a:r>
              <a:rPr lang="en-US" sz="2400" b="1" dirty="0" smtClean="0">
                <a:latin typeface="Helvetica Neue"/>
                <a:cs typeface="Helvetica Neue"/>
              </a:rPr>
              <a:t>•</a:t>
            </a:r>
            <a:r>
              <a:rPr lang="en-US" sz="2400" dirty="0" smtClean="0">
                <a:latin typeface="Helvetica Neue"/>
                <a:cs typeface="Helvetica Neue"/>
              </a:rPr>
              <a:t> In classrooms, provide desks that accommodate different users (e.g., people who are left-handed; people of different sizes) – and consider room configurations that build community (e.g., circles rather than rows</a:t>
            </a:r>
            <a:r>
              <a:rPr lang="en-US" sz="2400" dirty="0" smtClean="0">
                <a:latin typeface="Helvetica Neue"/>
                <a:cs typeface="Helvetica Neue"/>
              </a:rPr>
              <a:t>).</a:t>
            </a:r>
            <a:endParaRPr lang="en-US" sz="2400" dirty="0" smtClean="0">
              <a:latin typeface="Helvetica Neue"/>
              <a:cs typeface="Helvetica Neue"/>
            </a:endParaRPr>
          </a:p>
          <a:p>
            <a:endParaRPr lang="en-US" sz="800" dirty="0">
              <a:latin typeface="Helvetica Neue"/>
              <a:cs typeface="Helvetica Neue"/>
            </a:endParaRPr>
          </a:p>
          <a:p>
            <a:r>
              <a:rPr lang="en-US" sz="2400" dirty="0" smtClean="0">
                <a:latin typeface="Helvetica Neue"/>
                <a:ea typeface="Wingdings"/>
                <a:cs typeface="Helvetica Neue"/>
                <a:sym typeface="Wingdings"/>
              </a:rPr>
              <a:t>• </a:t>
            </a:r>
            <a:r>
              <a:rPr lang="en-US" sz="2400" dirty="0" smtClean="0">
                <a:latin typeface="Helvetica Neue"/>
                <a:cs typeface="Helvetica Neue"/>
              </a:rPr>
              <a:t>Provide adequate signage, including </a:t>
            </a:r>
            <a:r>
              <a:rPr lang="en-US" sz="2400" dirty="0">
                <a:latin typeface="Helvetica Neue"/>
                <a:cs typeface="Helvetica Neue"/>
              </a:rPr>
              <a:t>in multiple </a:t>
            </a:r>
            <a:r>
              <a:rPr lang="en-US" sz="2400" dirty="0" smtClean="0">
                <a:latin typeface="Helvetica Neue"/>
                <a:cs typeface="Helvetica Neue"/>
              </a:rPr>
              <a:t>languages, where </a:t>
            </a:r>
            <a:r>
              <a:rPr lang="en-US" sz="2400" dirty="0" smtClean="0">
                <a:latin typeface="Helvetica Neue"/>
                <a:cs typeface="Helvetica Neue"/>
              </a:rPr>
              <a:t>applicable.</a:t>
            </a:r>
            <a:endParaRPr lang="en-US" sz="2400" dirty="0" smtClean="0">
              <a:latin typeface="Helvetica Neue"/>
              <a:cs typeface="Helvetica Neue"/>
            </a:endParaRPr>
          </a:p>
          <a:p>
            <a:endParaRPr lang="en-US" sz="800" dirty="0">
              <a:latin typeface="Helvetica Neue"/>
              <a:cs typeface="Helvetica Neue"/>
            </a:endParaRPr>
          </a:p>
          <a:p>
            <a:r>
              <a:rPr lang="en-US" sz="2400" dirty="0" smtClean="0">
                <a:latin typeface="Helvetica Neue"/>
                <a:ea typeface="Wingdings"/>
                <a:cs typeface="Helvetica Neue"/>
                <a:sym typeface="Wingdings"/>
              </a:rPr>
              <a:t>• </a:t>
            </a:r>
            <a:r>
              <a:rPr lang="en-US" sz="2400" dirty="0" smtClean="0">
                <a:latin typeface="Helvetica Neue"/>
                <a:cs typeface="Helvetica Neue"/>
              </a:rPr>
              <a:t>Provide </a:t>
            </a:r>
            <a:r>
              <a:rPr lang="en-US" sz="2400" dirty="0">
                <a:latin typeface="Helvetica Neue"/>
                <a:cs typeface="Helvetica Neue"/>
              </a:rPr>
              <a:t>gender-neutral </a:t>
            </a:r>
            <a:r>
              <a:rPr lang="en-US" sz="2400" dirty="0" smtClean="0">
                <a:latin typeface="Helvetica Neue"/>
                <a:cs typeface="Helvetica Neue"/>
              </a:rPr>
              <a:t>restrooms or directions to the closest gender-neutral </a:t>
            </a:r>
            <a:r>
              <a:rPr lang="en-US" sz="2400" dirty="0" smtClean="0">
                <a:latin typeface="Helvetica Neue"/>
                <a:cs typeface="Helvetica Neue"/>
              </a:rPr>
              <a:t>restroom. </a:t>
            </a:r>
            <a:endParaRPr lang="en-US" sz="2400" dirty="0" smtClean="0">
              <a:latin typeface="Helvetica Neue"/>
              <a:cs typeface="Helvetica Neue"/>
            </a:endParaRPr>
          </a:p>
          <a:p>
            <a:endParaRPr lang="en-US" sz="800" dirty="0">
              <a:latin typeface="Helvetica Neue"/>
              <a:cs typeface="Helvetica Neue"/>
            </a:endParaRPr>
          </a:p>
          <a:p>
            <a:r>
              <a:rPr lang="en-US" sz="2400" b="1" dirty="0" smtClean="0">
                <a:latin typeface="Helvetica Neue"/>
                <a:cs typeface="Helvetica Neue"/>
              </a:rPr>
              <a:t>• </a:t>
            </a:r>
            <a:r>
              <a:rPr lang="en-US" sz="2400" dirty="0" smtClean="0">
                <a:latin typeface="Helvetica Neue"/>
                <a:cs typeface="Helvetica Neue"/>
              </a:rPr>
              <a:t>Offer images and messaging (posters, wall hangings, etc.) that are welcoming and </a:t>
            </a:r>
            <a:r>
              <a:rPr lang="en-US" sz="2400" dirty="0" smtClean="0">
                <a:latin typeface="Helvetica Neue"/>
                <a:cs typeface="Helvetica Neue"/>
              </a:rPr>
              <a:t>inclusive.</a:t>
            </a:r>
            <a:endParaRPr lang="en-US" sz="2400" dirty="0" smtClean="0">
              <a:latin typeface="Helvetica Neue"/>
              <a:cs typeface="Helvetica Neue"/>
            </a:endParaRPr>
          </a:p>
          <a:p>
            <a:endParaRPr lang="en-US" sz="3600" dirty="0"/>
          </a:p>
          <a:p>
            <a:endParaRPr lang="en-US" sz="3600" dirty="0" smtClean="0"/>
          </a:p>
          <a:p>
            <a:endParaRPr lang="en-US" sz="3600" dirty="0"/>
          </a:p>
          <a:p>
            <a:r>
              <a:rPr lang="en-US" sz="3600" dirty="0" smtClean="0"/>
              <a:t>  </a:t>
            </a:r>
            <a:endParaRPr lang="en-US" sz="3600" b="1" dirty="0" smtClean="0">
              <a:latin typeface="Helvetica Neue"/>
              <a:ea typeface="ＭＳ Ｐゴシック" charset="0"/>
              <a:cs typeface="Helvetica Neue"/>
            </a:endParaRPr>
          </a:p>
          <a:p>
            <a:endParaRPr lang="en-US" sz="3600" b="1" dirty="0" smtClean="0">
              <a:latin typeface="Helvetica Neue"/>
              <a:ea typeface="ＭＳ Ｐゴシック" charset="0"/>
              <a:cs typeface="Helvetica Neue"/>
            </a:endParaRPr>
          </a:p>
          <a:p>
            <a:endParaRPr lang="en-US" sz="3600" b="1" dirty="0" smtClean="0">
              <a:latin typeface="Helvetica Neue"/>
              <a:ea typeface="ＭＳ Ｐゴシック" charset="0"/>
              <a:cs typeface="Helvetica Neue"/>
            </a:endParaRPr>
          </a:p>
        </p:txBody>
      </p:sp>
    </p:spTree>
    <p:extLst>
      <p:ext uri="{BB962C8B-B14F-4D97-AF65-F5344CB8AC3E}">
        <p14:creationId xmlns:p14="http://schemas.microsoft.com/office/powerpoint/2010/main" val="241553428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914" y="211687"/>
            <a:ext cx="9142173" cy="6432530"/>
          </a:xfrm>
          <a:prstGeom prst="rect">
            <a:avLst/>
          </a:prstGeom>
          <a:noFill/>
        </p:spPr>
        <p:txBody>
          <a:bodyPr wrap="square" rtlCol="0">
            <a:spAutoFit/>
          </a:bodyPr>
          <a:lstStyle/>
          <a:p>
            <a:pPr algn="ctr"/>
            <a:r>
              <a:rPr lang="en-US" sz="3600" b="1" dirty="0" smtClean="0">
                <a:latin typeface="Helvetica Neue"/>
                <a:ea typeface="ＭＳ Ｐゴシック" charset="0"/>
                <a:cs typeface="Helvetica Neue"/>
              </a:rPr>
              <a:t>Information/Language</a:t>
            </a:r>
          </a:p>
          <a:p>
            <a:pPr algn="ctr"/>
            <a:endParaRPr lang="en-US" sz="800" b="1" dirty="0" smtClean="0">
              <a:latin typeface="Helvetica Neue"/>
              <a:ea typeface="ＭＳ Ｐゴシック" charset="0"/>
              <a:cs typeface="Helvetica Neue"/>
            </a:endParaRPr>
          </a:p>
          <a:p>
            <a:pPr marL="342900" indent="-342900">
              <a:buFont typeface="Wingdings" charset="0"/>
              <a:buChar char=""/>
            </a:pPr>
            <a:r>
              <a:rPr lang="en-US" sz="2400" dirty="0" smtClean="0">
                <a:latin typeface="Helvetica Neue"/>
                <a:cs typeface="Helvetica Neue"/>
              </a:rPr>
              <a:t>Use inclusive language (people power vs. manpower); consider the questions on forms (for gender, are M &amp; F only options?</a:t>
            </a:r>
            <a:r>
              <a:rPr lang="en-US" sz="2400" dirty="0" smtClean="0">
                <a:latin typeface="Helvetica Neue"/>
                <a:cs typeface="Helvetica Neue"/>
              </a:rPr>
              <a:t>).</a:t>
            </a:r>
            <a:endParaRPr lang="en-US" sz="2400" dirty="0" smtClean="0">
              <a:latin typeface="Helvetica Neue"/>
              <a:cs typeface="Helvetica Neue"/>
            </a:endParaRPr>
          </a:p>
          <a:p>
            <a:endParaRPr lang="en-US" sz="800" dirty="0">
              <a:latin typeface="Helvetica Neue"/>
              <a:cs typeface="Helvetica Neue"/>
            </a:endParaRPr>
          </a:p>
          <a:p>
            <a:pPr marL="342900" indent="-342900">
              <a:buFont typeface="Wingdings" charset="0"/>
              <a:buChar char=""/>
            </a:pPr>
            <a:r>
              <a:rPr lang="en-US" sz="2400" dirty="0">
                <a:latin typeface="Helvetica Neue"/>
                <a:cs typeface="Helvetica Neue"/>
              </a:rPr>
              <a:t>C</a:t>
            </a:r>
            <a:r>
              <a:rPr lang="en-US" sz="2400" dirty="0" smtClean="0">
                <a:latin typeface="Helvetica Neue"/>
                <a:cs typeface="Helvetica Neue"/>
              </a:rPr>
              <a:t>aption videos.</a:t>
            </a:r>
            <a:endParaRPr lang="en-US" sz="800" dirty="0" smtClean="0">
              <a:latin typeface="Helvetica Neue"/>
              <a:cs typeface="Helvetica Neue"/>
            </a:endParaRPr>
          </a:p>
          <a:p>
            <a:endParaRPr lang="en-US" sz="800" dirty="0">
              <a:latin typeface="Helvetica Neue"/>
              <a:cs typeface="Helvetica Neue"/>
            </a:endParaRPr>
          </a:p>
          <a:p>
            <a:pPr marL="342900" indent="-342900">
              <a:buFont typeface="Wingdings" charset="0"/>
              <a:buChar char=""/>
            </a:pPr>
            <a:r>
              <a:rPr lang="en-US" sz="2400" dirty="0" smtClean="0">
                <a:latin typeface="Helvetica Neue"/>
                <a:cs typeface="Helvetica Neue"/>
              </a:rPr>
              <a:t>Provide materials in electronic form, to all participants, prior to a meeting/event; provide materials in print at the meeting/</a:t>
            </a:r>
            <a:r>
              <a:rPr lang="en-US" sz="2400" dirty="0" smtClean="0">
                <a:latin typeface="Helvetica Neue"/>
                <a:cs typeface="Helvetica Neue"/>
              </a:rPr>
              <a:t>event.</a:t>
            </a:r>
            <a:endParaRPr lang="en-US" sz="2400" dirty="0" smtClean="0">
              <a:latin typeface="Helvetica Neue"/>
              <a:cs typeface="Helvetica Neue"/>
            </a:endParaRPr>
          </a:p>
          <a:p>
            <a:endParaRPr lang="en-US" sz="800" dirty="0" smtClean="0">
              <a:latin typeface="Helvetica Neue"/>
              <a:cs typeface="Helvetica Neue"/>
            </a:endParaRPr>
          </a:p>
          <a:p>
            <a:pPr marL="342900" indent="-342900">
              <a:buFont typeface="Wingdings" charset="0"/>
              <a:buChar char=""/>
            </a:pPr>
            <a:r>
              <a:rPr lang="en-US" sz="2400" dirty="0" smtClean="0">
                <a:latin typeface="Helvetica Neue"/>
                <a:cs typeface="Helvetica Neue"/>
              </a:rPr>
              <a:t>Share </a:t>
            </a:r>
            <a:r>
              <a:rPr lang="en-US" sz="2400" dirty="0">
                <a:latin typeface="Helvetica Neue"/>
                <a:cs typeface="Helvetica Neue"/>
              </a:rPr>
              <a:t>important information in a variety of formats, including (but not limited to): websites, email, posters, social </a:t>
            </a:r>
            <a:r>
              <a:rPr lang="en-US" sz="2400" dirty="0" smtClean="0">
                <a:latin typeface="Helvetica Neue"/>
                <a:cs typeface="Helvetica Neue"/>
              </a:rPr>
              <a:t>media.</a:t>
            </a:r>
            <a:endParaRPr lang="en-US" sz="2400" dirty="0" smtClean="0">
              <a:latin typeface="Helvetica Neue"/>
              <a:cs typeface="Helvetica Neue"/>
            </a:endParaRPr>
          </a:p>
          <a:p>
            <a:endParaRPr lang="en-US" sz="800" dirty="0" smtClean="0">
              <a:latin typeface="Helvetica Neue"/>
              <a:cs typeface="Helvetica Neue"/>
            </a:endParaRPr>
          </a:p>
          <a:p>
            <a:pPr marL="342900" indent="-342900">
              <a:buFont typeface="Wingdings" charset="0"/>
              <a:buChar char=""/>
            </a:pPr>
            <a:r>
              <a:rPr lang="en-US" sz="2400" dirty="0">
                <a:latin typeface="Helvetica Neue"/>
                <a:cs typeface="Helvetica Neue"/>
              </a:rPr>
              <a:t>Learn the best methods to reach particular audiences, including students, staff, faculty, alumni – and also particular communities outside the U of </a:t>
            </a:r>
            <a:r>
              <a:rPr lang="en-US" sz="2400" dirty="0" smtClean="0">
                <a:latin typeface="Helvetica Neue"/>
                <a:cs typeface="Helvetica Neue"/>
              </a:rPr>
              <a:t>M.</a:t>
            </a:r>
            <a:endParaRPr lang="en-US" sz="2400" dirty="0" smtClean="0">
              <a:latin typeface="Helvetica Neue"/>
              <a:cs typeface="Helvetica Neue"/>
            </a:endParaRPr>
          </a:p>
          <a:p>
            <a:endParaRPr lang="en-US" sz="3600" dirty="0" smtClean="0"/>
          </a:p>
          <a:p>
            <a:r>
              <a:rPr lang="en-US" sz="3600" dirty="0" smtClean="0"/>
              <a:t> </a:t>
            </a:r>
            <a:endParaRPr lang="en-US" sz="3600" b="1" dirty="0" smtClean="0">
              <a:latin typeface="Helvetica Neue"/>
              <a:ea typeface="ＭＳ Ｐゴシック" charset="0"/>
              <a:cs typeface="Helvetica Neue"/>
            </a:endParaRPr>
          </a:p>
        </p:txBody>
      </p:sp>
    </p:spTree>
    <p:extLst>
      <p:ext uri="{BB962C8B-B14F-4D97-AF65-F5344CB8AC3E}">
        <p14:creationId xmlns:p14="http://schemas.microsoft.com/office/powerpoint/2010/main" val="119063247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913" y="8320"/>
            <a:ext cx="9143999" cy="6678751"/>
          </a:xfrm>
          <a:prstGeom prst="rect">
            <a:avLst/>
          </a:prstGeom>
          <a:noFill/>
        </p:spPr>
        <p:txBody>
          <a:bodyPr wrap="square" rtlCol="0">
            <a:spAutoFit/>
          </a:bodyPr>
          <a:lstStyle/>
          <a:p>
            <a:pPr algn="ctr"/>
            <a:r>
              <a:rPr lang="en-US" sz="3600" b="1" dirty="0" smtClean="0">
                <a:latin typeface="Helvetica Neue"/>
                <a:ea typeface="ＭＳ Ｐゴシック" charset="0"/>
                <a:cs typeface="Helvetica Neue"/>
              </a:rPr>
              <a:t>Instruction</a:t>
            </a:r>
          </a:p>
          <a:p>
            <a:pPr algn="ctr"/>
            <a:endParaRPr lang="en-US" sz="800" b="1" dirty="0" smtClean="0">
              <a:latin typeface="Helvetica Neue"/>
              <a:ea typeface="ＭＳ Ｐゴシック" charset="0"/>
              <a:cs typeface="Helvetica Neue"/>
            </a:endParaRPr>
          </a:p>
          <a:p>
            <a:pPr marL="342900" indent="-342900">
              <a:buFont typeface="Arial"/>
              <a:buChar char="•"/>
            </a:pPr>
            <a:r>
              <a:rPr lang="en-US" sz="2400" dirty="0" smtClean="0">
                <a:latin typeface="Helvetica Neue"/>
                <a:cs typeface="Helvetica Neue"/>
              </a:rPr>
              <a:t>Evaluate </a:t>
            </a:r>
            <a:r>
              <a:rPr lang="en-US" sz="2400" dirty="0">
                <a:latin typeface="Helvetica Neue"/>
                <a:cs typeface="Helvetica Neue"/>
              </a:rPr>
              <a:t>curricula and materials </a:t>
            </a:r>
            <a:r>
              <a:rPr lang="en-US" sz="2400" dirty="0" smtClean="0">
                <a:latin typeface="Helvetica Neue"/>
                <a:cs typeface="Helvetica Neue"/>
              </a:rPr>
              <a:t>for inclusivity: consider the backgrounds, worldviews, and lived experiences of the authors of your texts – are there “voices” you could be adding?</a:t>
            </a:r>
          </a:p>
          <a:p>
            <a:endParaRPr lang="en-US" sz="800" dirty="0">
              <a:latin typeface="Helvetica Neue"/>
              <a:cs typeface="Helvetica Neue"/>
            </a:endParaRPr>
          </a:p>
          <a:p>
            <a:pPr marL="342900" indent="-342900">
              <a:buFont typeface="Arial"/>
              <a:buChar char="•"/>
            </a:pPr>
            <a:r>
              <a:rPr lang="en-US" sz="2400" dirty="0" smtClean="0">
                <a:latin typeface="Helvetica Neue"/>
                <a:cs typeface="Helvetica Neue"/>
              </a:rPr>
              <a:t>Create </a:t>
            </a:r>
            <a:r>
              <a:rPr lang="en-US" sz="2400" dirty="0">
                <a:latin typeface="Helvetica Neue"/>
                <a:cs typeface="Helvetica Neue"/>
              </a:rPr>
              <a:t>an accessible learning environment (e.g., build in time for breaks, consider room lay-out</a:t>
            </a:r>
            <a:r>
              <a:rPr lang="en-US" sz="2400" dirty="0" smtClean="0">
                <a:latin typeface="Helvetica Neue"/>
                <a:cs typeface="Helvetica Neue"/>
              </a:rPr>
              <a:t>). </a:t>
            </a:r>
            <a:endParaRPr lang="en-US" sz="2400" dirty="0" smtClean="0">
              <a:latin typeface="Helvetica Neue"/>
              <a:cs typeface="Helvetica Neue"/>
            </a:endParaRPr>
          </a:p>
          <a:p>
            <a:endParaRPr lang="en-US" sz="800" b="1" dirty="0">
              <a:latin typeface="Helvetica Neue"/>
              <a:ea typeface="ＭＳ Ｐゴシック" charset="0"/>
              <a:cs typeface="Helvetica Neue"/>
            </a:endParaRPr>
          </a:p>
          <a:p>
            <a:pPr marL="342900" indent="-342900">
              <a:buFont typeface="Arial"/>
              <a:buChar char="•"/>
            </a:pPr>
            <a:r>
              <a:rPr lang="en-US" sz="2400" dirty="0" smtClean="0">
                <a:latin typeface="Helvetica Neue"/>
                <a:cs typeface="Helvetica Neue"/>
              </a:rPr>
              <a:t>Be creative – vary instructional and evaluation methods.  Consider using lecture, small and large group discussion, in-class writing assignments, timed and untimed quizzes and tests, peer review of written work, group projects, self-evaluation, in-class presentations, online forums, among </a:t>
            </a:r>
            <a:r>
              <a:rPr lang="en-US" sz="2400" dirty="0" smtClean="0">
                <a:latin typeface="Helvetica Neue"/>
                <a:cs typeface="Helvetica Neue"/>
              </a:rPr>
              <a:t>others</a:t>
            </a:r>
            <a:endParaRPr lang="en-US" sz="2400" dirty="0" smtClean="0">
              <a:latin typeface="Helvetica Neue"/>
              <a:cs typeface="Helvetica Neue"/>
            </a:endParaRPr>
          </a:p>
          <a:p>
            <a:endParaRPr lang="en-US" sz="800" dirty="0" smtClean="0">
              <a:latin typeface="Helvetica Neue"/>
              <a:cs typeface="Helvetica Neue"/>
            </a:endParaRPr>
          </a:p>
          <a:p>
            <a:pPr marL="342900" indent="-342900">
              <a:buFont typeface="Arial"/>
              <a:buChar char="•"/>
            </a:pPr>
            <a:r>
              <a:rPr lang="en-US" sz="2400" dirty="0" smtClean="0">
                <a:latin typeface="Helvetica Neue"/>
                <a:cs typeface="Helvetica Neue"/>
              </a:rPr>
              <a:t>Give clear written instructions for all assignments and review with students; encourage questions and participation from </a:t>
            </a:r>
            <a:r>
              <a:rPr lang="en-US" sz="2400" dirty="0" smtClean="0">
                <a:latin typeface="Helvetica Neue"/>
                <a:cs typeface="Helvetica Neue"/>
              </a:rPr>
              <a:t>all.</a:t>
            </a:r>
            <a:endParaRPr lang="en-US" sz="2400" dirty="0" smtClean="0">
              <a:latin typeface="Helvetica Neue"/>
              <a:cs typeface="Helvetica Neue"/>
            </a:endParaRPr>
          </a:p>
          <a:p>
            <a:endParaRPr lang="en-US" sz="3600" b="1" dirty="0">
              <a:latin typeface="Helvetica Neue"/>
              <a:ea typeface="ＭＳ Ｐゴシック" charset="0"/>
              <a:cs typeface="Helvetica Neue"/>
            </a:endParaRPr>
          </a:p>
          <a:p>
            <a:endParaRPr lang="en-US" sz="3600" b="1" dirty="0" smtClean="0">
              <a:latin typeface="Helvetica Neue"/>
              <a:ea typeface="ＭＳ Ｐゴシック" charset="0"/>
              <a:cs typeface="Helvetica Neue"/>
            </a:endParaRPr>
          </a:p>
        </p:txBody>
      </p:sp>
    </p:spTree>
    <p:extLst>
      <p:ext uri="{BB962C8B-B14F-4D97-AF65-F5344CB8AC3E}">
        <p14:creationId xmlns:p14="http://schemas.microsoft.com/office/powerpoint/2010/main" val="261739695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owerPoint4B.ai"/>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 y="8321"/>
            <a:ext cx="9144000" cy="6858000"/>
          </a:xfrm>
          <a:prstGeom prst="rect">
            <a:avLst/>
          </a:prstGeom>
        </p:spPr>
      </p:pic>
      <p:sp>
        <p:nvSpPr>
          <p:cNvPr id="6" name="Rectangle 5"/>
          <p:cNvSpPr/>
          <p:nvPr/>
        </p:nvSpPr>
        <p:spPr>
          <a:xfrm>
            <a:off x="914" y="1575875"/>
            <a:ext cx="9143087" cy="646331"/>
          </a:xfrm>
          <a:prstGeom prst="rect">
            <a:avLst/>
          </a:prstGeom>
        </p:spPr>
        <p:txBody>
          <a:bodyPr wrap="square">
            <a:spAutoFit/>
          </a:bodyPr>
          <a:lstStyle/>
          <a:p>
            <a:r>
              <a:rPr lang="en-US" sz="3600" b="1" dirty="0" smtClean="0">
                <a:latin typeface="Helvetica Neue Medium"/>
                <a:cs typeface="Helvetica Neue Medium"/>
              </a:rPr>
              <a:t>       </a:t>
            </a:r>
            <a:endParaRPr lang="en-US" sz="3600" b="1" dirty="0">
              <a:latin typeface="Helvetica Neue Medium"/>
              <a:cs typeface="Helvetica Neue Medium"/>
            </a:endParaRPr>
          </a:p>
        </p:txBody>
      </p:sp>
      <p:sp>
        <p:nvSpPr>
          <p:cNvPr id="2" name="TextBox 1"/>
          <p:cNvSpPr txBox="1"/>
          <p:nvPr/>
        </p:nvSpPr>
        <p:spPr>
          <a:xfrm>
            <a:off x="914" y="8321"/>
            <a:ext cx="9142173" cy="5881611"/>
          </a:xfrm>
          <a:prstGeom prst="rect">
            <a:avLst/>
          </a:prstGeom>
          <a:noFill/>
        </p:spPr>
        <p:txBody>
          <a:bodyPr wrap="square" rtlCol="0">
            <a:spAutoFit/>
          </a:bodyPr>
          <a:lstStyle/>
          <a:p>
            <a:pPr>
              <a:lnSpc>
                <a:spcPct val="90000"/>
              </a:lnSpc>
            </a:pPr>
            <a:r>
              <a:rPr lang="en-US" sz="3200" dirty="0" smtClean="0">
                <a:solidFill>
                  <a:srgbClr val="790019"/>
                </a:solidFill>
                <a:latin typeface="Helvetica Neue Medium"/>
                <a:cs typeface="Helvetica Neue Medium"/>
              </a:rPr>
              <a:t>Exercise:  Designing for Inclusion</a:t>
            </a:r>
            <a:endParaRPr lang="en-US" sz="3200" b="1" dirty="0">
              <a:latin typeface="Helvetica Neue"/>
              <a:ea typeface="ＭＳ Ｐゴシック" charset="0"/>
              <a:cs typeface="Helvetica Neue"/>
            </a:endParaRPr>
          </a:p>
          <a:p>
            <a:pPr>
              <a:lnSpc>
                <a:spcPct val="90000"/>
              </a:lnSpc>
            </a:pPr>
            <a:endParaRPr lang="en-US" sz="1000" dirty="0">
              <a:latin typeface="Helvetica Neue"/>
              <a:ea typeface="ＭＳ Ｐゴシック" charset="0"/>
              <a:cs typeface="Helvetica Neue"/>
            </a:endParaRPr>
          </a:p>
          <a:p>
            <a:pPr>
              <a:lnSpc>
                <a:spcPct val="90000"/>
              </a:lnSpc>
            </a:pPr>
            <a:endParaRPr lang="en-US" sz="2400" dirty="0">
              <a:latin typeface="Helvetica Neue"/>
              <a:ea typeface="ＭＳ Ｐゴシック" charset="0"/>
              <a:cs typeface="Helvetica Neue"/>
            </a:endParaRPr>
          </a:p>
          <a:p>
            <a:pPr>
              <a:lnSpc>
                <a:spcPct val="90000"/>
              </a:lnSpc>
            </a:pPr>
            <a:r>
              <a:rPr lang="en-US" sz="3600" dirty="0" smtClean="0">
                <a:latin typeface="Helvetica Neue"/>
                <a:ea typeface="ＭＳ Ｐゴシック" charset="0"/>
                <a:cs typeface="Helvetica Neue"/>
              </a:rPr>
              <a:t>If you were teaching Sociology 3452, what is one thing </a:t>
            </a:r>
            <a:r>
              <a:rPr lang="en-US" sz="3600" dirty="0" smtClean="0">
                <a:latin typeface="Helvetica Neue"/>
                <a:ea typeface="ＭＳ Ｐゴシック" charset="0"/>
                <a:cs typeface="Helvetica Neue"/>
              </a:rPr>
              <a:t>you would incorporate in the course to make it more universally designed or universally designed for learning?</a:t>
            </a:r>
            <a:endParaRPr lang="en-US" sz="1000" dirty="0">
              <a:latin typeface="Helvetica Neue"/>
              <a:ea typeface="ＭＳ Ｐゴシック" charset="0"/>
              <a:cs typeface="Helvetica Neue"/>
            </a:endParaRPr>
          </a:p>
          <a:p>
            <a:pPr marL="285750" indent="-285750">
              <a:lnSpc>
                <a:spcPct val="90000"/>
              </a:lnSpc>
              <a:buFont typeface="Arial" charset="0"/>
              <a:buChar char="•"/>
            </a:pPr>
            <a:endParaRPr lang="en-US" sz="1600" dirty="0">
              <a:latin typeface="Helvetica Neue"/>
              <a:ea typeface="ＭＳ Ｐゴシック" charset="0"/>
              <a:cs typeface="Helvetica Neue"/>
            </a:endParaRPr>
          </a:p>
          <a:p>
            <a:pPr>
              <a:lnSpc>
                <a:spcPct val="90000"/>
              </a:lnSpc>
            </a:pPr>
            <a:endParaRPr lang="en-US" sz="4000" b="1" dirty="0">
              <a:latin typeface="Helvetica Neue"/>
              <a:ea typeface="ＭＳ Ｐゴシック" charset="0"/>
              <a:cs typeface="Helvetica Neue"/>
            </a:endParaRPr>
          </a:p>
          <a:p>
            <a:pPr>
              <a:lnSpc>
                <a:spcPct val="90000"/>
              </a:lnSpc>
            </a:pPr>
            <a:endParaRPr lang="en-US" sz="4000" b="1" dirty="0">
              <a:latin typeface="Helvetica Neue"/>
              <a:ea typeface="ＭＳ Ｐゴシック" charset="0"/>
              <a:cs typeface="Helvetica Neue"/>
            </a:endParaRPr>
          </a:p>
          <a:p>
            <a:pPr>
              <a:lnSpc>
                <a:spcPct val="90000"/>
              </a:lnSpc>
            </a:pPr>
            <a:endParaRPr lang="en-US" sz="3600" dirty="0">
              <a:latin typeface="Helvetica Neue"/>
              <a:ea typeface="ＭＳ Ｐゴシック" charset="0"/>
              <a:cs typeface="Helvetica Neue"/>
            </a:endParaRPr>
          </a:p>
          <a:p>
            <a:pPr algn="ctr">
              <a:buClr>
                <a:schemeClr val="accent1"/>
              </a:buClr>
              <a:buSzPct val="150000"/>
            </a:pPr>
            <a:endParaRPr lang="en-US" sz="3600" b="1" dirty="0">
              <a:latin typeface="Helvetica Neue"/>
              <a:cs typeface="Helvetica Neue"/>
            </a:endParaRPr>
          </a:p>
        </p:txBody>
      </p:sp>
    </p:spTree>
    <p:extLst>
      <p:ext uri="{BB962C8B-B14F-4D97-AF65-F5344CB8AC3E}">
        <p14:creationId xmlns:p14="http://schemas.microsoft.com/office/powerpoint/2010/main" val="6995192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98874" y="312751"/>
            <a:ext cx="1612900" cy="749300"/>
          </a:xfrm>
          <a:prstGeom prst="rect">
            <a:avLst/>
          </a:prstGeom>
        </p:spPr>
      </p:pic>
      <p:pic>
        <p:nvPicPr>
          <p:cNvPr id="4" name="Picture 3" descr="PowerPoint4B.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956"/>
            <a:ext cx="9144000" cy="6858000"/>
          </a:xfrm>
          <a:prstGeom prst="rect">
            <a:avLst/>
          </a:prstGeom>
        </p:spPr>
      </p:pic>
      <p:sp>
        <p:nvSpPr>
          <p:cNvPr id="7" name="TextBox 6"/>
          <p:cNvSpPr txBox="1"/>
          <p:nvPr/>
        </p:nvSpPr>
        <p:spPr>
          <a:xfrm>
            <a:off x="1273493" y="215665"/>
            <a:ext cx="5126530" cy="646331"/>
          </a:xfrm>
          <a:prstGeom prst="rect">
            <a:avLst/>
          </a:prstGeom>
          <a:noFill/>
        </p:spPr>
        <p:txBody>
          <a:bodyPr wrap="square" rtlCol="0">
            <a:spAutoFit/>
          </a:bodyPr>
          <a:lstStyle/>
          <a:p>
            <a:r>
              <a:rPr lang="en-US" sz="3600" b="1" dirty="0" smtClean="0">
                <a:solidFill>
                  <a:srgbClr val="790019"/>
                </a:solidFill>
                <a:latin typeface="Helvetica Neue Medium"/>
                <a:cs typeface="Helvetica Neue Medium"/>
              </a:rPr>
              <a:t>       </a:t>
            </a:r>
            <a:r>
              <a:rPr lang="en-US" sz="2400" b="1" dirty="0" smtClean="0">
                <a:solidFill>
                  <a:srgbClr val="790019"/>
                </a:solidFill>
                <a:latin typeface="Helvetica Neue Medium"/>
                <a:cs typeface="Helvetica Neue Medium"/>
              </a:rPr>
              <a:t>Disability in Postsecondary</a:t>
            </a:r>
            <a:endParaRPr lang="en-US" sz="2400" b="1" dirty="0">
              <a:solidFill>
                <a:srgbClr val="790019"/>
              </a:solidFill>
              <a:latin typeface="Helvetica Neue Medium"/>
              <a:cs typeface="Helvetica Neue Medium"/>
            </a:endParaRPr>
          </a:p>
        </p:txBody>
      </p:sp>
      <p:sp>
        <p:nvSpPr>
          <p:cNvPr id="8" name="TextBox 7"/>
          <p:cNvSpPr txBox="1"/>
          <p:nvPr/>
        </p:nvSpPr>
        <p:spPr>
          <a:xfrm>
            <a:off x="211674" y="1062051"/>
            <a:ext cx="8627526" cy="6093978"/>
          </a:xfrm>
          <a:prstGeom prst="rect">
            <a:avLst/>
          </a:prstGeom>
          <a:noFill/>
        </p:spPr>
        <p:txBody>
          <a:bodyPr wrap="square" rtlCol="0">
            <a:spAutoFit/>
          </a:bodyPr>
          <a:lstStyle/>
          <a:p>
            <a:pPr marL="457200" indent="-457200">
              <a:buFont typeface="Arial"/>
              <a:buChar char="•"/>
              <a:defRPr/>
            </a:pPr>
            <a:r>
              <a:rPr lang="en-US" sz="2400" dirty="0" smtClean="0">
                <a:latin typeface="Helvetica Neue" charset="0"/>
              </a:rPr>
              <a:t>Students with disabilities  make </a:t>
            </a:r>
            <a:r>
              <a:rPr lang="en-US" sz="2400" dirty="0">
                <a:latin typeface="Helvetica Neue" charset="0"/>
              </a:rPr>
              <a:t>up </a:t>
            </a:r>
            <a:r>
              <a:rPr lang="en-US" sz="2400" b="1" dirty="0">
                <a:latin typeface="Helvetica Neue" charset="0"/>
              </a:rPr>
              <a:t>11% </a:t>
            </a:r>
            <a:r>
              <a:rPr lang="en-US" sz="2400" dirty="0">
                <a:latin typeface="Helvetica Neue" charset="0"/>
              </a:rPr>
              <a:t>of the student population in postsecondary education (US Department of Education, 2015</a:t>
            </a:r>
            <a:r>
              <a:rPr lang="en-US" sz="2400" dirty="0" smtClean="0">
                <a:latin typeface="Helvetica Neue" charset="0"/>
              </a:rPr>
              <a:t>). </a:t>
            </a:r>
            <a:endParaRPr lang="en-US" sz="2400" dirty="0">
              <a:latin typeface="Helvetica Neue" charset="0"/>
            </a:endParaRPr>
          </a:p>
          <a:p>
            <a:pPr marL="457200" indent="-457200">
              <a:buFont typeface="Arial"/>
              <a:buChar char="•"/>
              <a:defRPr/>
            </a:pPr>
            <a:r>
              <a:rPr lang="en-US" sz="2400" dirty="0">
                <a:latin typeface="Helvetica Neue" charset="0"/>
              </a:rPr>
              <a:t>Students with disabilities and their peers without disabilities graduate at similar rates from some institutions (Knight, Wessel, </a:t>
            </a:r>
            <a:r>
              <a:rPr lang="en-US" sz="2400" dirty="0" err="1">
                <a:latin typeface="Helvetica Neue" charset="0"/>
              </a:rPr>
              <a:t>Markle</a:t>
            </a:r>
            <a:r>
              <a:rPr lang="en-US" sz="2400" dirty="0">
                <a:latin typeface="Helvetica Neue" charset="0"/>
              </a:rPr>
              <a:t>, 2018</a:t>
            </a:r>
            <a:r>
              <a:rPr lang="en-US" sz="2400" dirty="0" smtClean="0">
                <a:latin typeface="Helvetica Neue" charset="0"/>
              </a:rPr>
              <a:t>).</a:t>
            </a:r>
            <a:endParaRPr lang="en-US" sz="2400" dirty="0">
              <a:latin typeface="Helvetica Neue" charset="0"/>
            </a:endParaRPr>
          </a:p>
          <a:p>
            <a:pPr marL="457200" indent="-457200">
              <a:buFont typeface="Arial"/>
              <a:buChar char="•"/>
              <a:defRPr/>
            </a:pPr>
            <a:r>
              <a:rPr lang="en-US" sz="2400" dirty="0">
                <a:latin typeface="Helvetica Neue" charset="0"/>
              </a:rPr>
              <a:t>Studies indicate that personal characteristics, </a:t>
            </a:r>
            <a:r>
              <a:rPr lang="en-US" sz="2400" b="1" dirty="0">
                <a:latin typeface="Helvetica Neue" charset="0"/>
              </a:rPr>
              <a:t>academic</a:t>
            </a:r>
            <a:r>
              <a:rPr lang="en-US" sz="2400" dirty="0">
                <a:latin typeface="Helvetica Neue" charset="0"/>
              </a:rPr>
              <a:t> and social engagement, and </a:t>
            </a:r>
            <a:r>
              <a:rPr lang="en-US" sz="2400" b="1" dirty="0">
                <a:latin typeface="Helvetica Neue" charset="0"/>
              </a:rPr>
              <a:t>accommodations</a:t>
            </a:r>
            <a:r>
              <a:rPr lang="en-US" sz="2400" dirty="0">
                <a:latin typeface="Helvetica Neue" charset="0"/>
              </a:rPr>
              <a:t> are potentially related to postsecondary success of students with disabilities (</a:t>
            </a:r>
            <a:r>
              <a:rPr lang="en-US" sz="2400" dirty="0" err="1">
                <a:latin typeface="Helvetica Neue" charset="0"/>
              </a:rPr>
              <a:t>Kutscher</a:t>
            </a:r>
            <a:r>
              <a:rPr lang="en-US" sz="2400" dirty="0">
                <a:latin typeface="Helvetica Neue" charset="0"/>
              </a:rPr>
              <a:t> &amp; </a:t>
            </a:r>
            <a:r>
              <a:rPr lang="en-US" sz="2400" dirty="0" err="1">
                <a:latin typeface="Helvetica Neue" charset="0"/>
              </a:rPr>
              <a:t>Tuckwiller</a:t>
            </a:r>
            <a:r>
              <a:rPr lang="en-US" sz="2400" dirty="0">
                <a:latin typeface="Helvetica Neue" charset="0"/>
              </a:rPr>
              <a:t>, </a:t>
            </a:r>
            <a:r>
              <a:rPr lang="en-US" sz="2400" dirty="0" smtClean="0">
                <a:latin typeface="Helvetica Neue" charset="0"/>
              </a:rPr>
              <a:t>2018.)</a:t>
            </a:r>
            <a:endParaRPr lang="en-US" sz="2400" dirty="0" smtClean="0">
              <a:latin typeface="Helvetica Neue" charset="0"/>
            </a:endParaRPr>
          </a:p>
          <a:p>
            <a:pPr marL="457200" indent="-457200">
              <a:buFont typeface="Arial"/>
              <a:buChar char="•"/>
              <a:defRPr/>
            </a:pPr>
            <a:endParaRPr lang="en-US" sz="1100" dirty="0">
              <a:latin typeface="Helvetica Neue" charset="0"/>
            </a:endParaRPr>
          </a:p>
          <a:p>
            <a:pPr marL="457200" indent="-457200">
              <a:buFont typeface="Arial"/>
              <a:buChar char="•"/>
              <a:defRPr/>
            </a:pPr>
            <a:endParaRPr lang="en-US" sz="1100" dirty="0" smtClean="0">
              <a:latin typeface="Helvetica Neue" charset="0"/>
            </a:endParaRPr>
          </a:p>
          <a:p>
            <a:pPr marL="457200" indent="-457200">
              <a:buFont typeface="Arial"/>
              <a:buChar char="•"/>
              <a:defRPr/>
            </a:pPr>
            <a:endParaRPr lang="en-US" sz="1100" dirty="0">
              <a:latin typeface="Helvetica Neue" charset="0"/>
            </a:endParaRPr>
          </a:p>
          <a:p>
            <a:pPr marL="457200" indent="-457200">
              <a:buFont typeface="Arial"/>
              <a:buChar char="•"/>
              <a:defRPr/>
            </a:pPr>
            <a:endParaRPr lang="en-US" sz="1100" dirty="0" smtClean="0">
              <a:latin typeface="Helvetica Neue" charset="0"/>
            </a:endParaRPr>
          </a:p>
          <a:p>
            <a:pPr marL="457200" indent="-457200">
              <a:buFont typeface="Arial"/>
              <a:buChar char="•"/>
              <a:defRPr/>
            </a:pPr>
            <a:endParaRPr lang="en-US" sz="1100" dirty="0">
              <a:latin typeface="Helvetica Neue" charset="0"/>
            </a:endParaRPr>
          </a:p>
          <a:p>
            <a:pPr marL="457200" indent="-457200">
              <a:buFont typeface="Arial"/>
              <a:buChar char="•"/>
              <a:defRPr/>
            </a:pPr>
            <a:endParaRPr lang="en-US" sz="1100" dirty="0" smtClean="0">
              <a:latin typeface="Helvetica Neue" charset="0"/>
            </a:endParaRPr>
          </a:p>
          <a:p>
            <a:pPr marL="457200" indent="-457200">
              <a:buFont typeface="Arial"/>
              <a:buChar char="•"/>
              <a:defRPr/>
            </a:pPr>
            <a:endParaRPr lang="en-US" sz="1100" dirty="0">
              <a:latin typeface="Helvetica Neue" charset="0"/>
            </a:endParaRPr>
          </a:p>
          <a:p>
            <a:pPr marL="457200" indent="-457200">
              <a:buFont typeface="Arial"/>
              <a:buChar char="•"/>
              <a:defRPr/>
            </a:pPr>
            <a:endParaRPr lang="en-US" sz="1100" dirty="0" smtClean="0">
              <a:latin typeface="Helvetica Neue" charset="0"/>
            </a:endParaRPr>
          </a:p>
          <a:p>
            <a:pPr marL="457200" indent="-457200">
              <a:buFont typeface="Arial"/>
              <a:buChar char="•"/>
              <a:defRPr/>
            </a:pPr>
            <a:endParaRPr lang="en-US" sz="1100" dirty="0">
              <a:latin typeface="Helvetica Neue" charset="0"/>
            </a:endParaRPr>
          </a:p>
          <a:p>
            <a:pPr marL="457200" indent="-457200">
              <a:buFont typeface="Arial"/>
              <a:buChar char="•"/>
              <a:defRPr/>
            </a:pPr>
            <a:endParaRPr lang="en-US" sz="1100" dirty="0" smtClean="0">
              <a:latin typeface="Helvetica Neue" charset="0"/>
            </a:endParaRPr>
          </a:p>
          <a:p>
            <a:pPr marL="457200" indent="-457200">
              <a:buFont typeface="Arial"/>
              <a:buChar char="•"/>
              <a:defRPr/>
            </a:pPr>
            <a:endParaRPr lang="en-US" sz="1100" dirty="0">
              <a:latin typeface="Helvetica Neue" charset="0"/>
            </a:endParaRPr>
          </a:p>
          <a:p>
            <a:pPr marL="457200" indent="-457200">
              <a:buFont typeface="Arial"/>
              <a:buChar char="•"/>
              <a:defRPr/>
            </a:pPr>
            <a:endParaRPr lang="en-US" sz="1100" dirty="0" smtClean="0">
              <a:latin typeface="Helvetica Neue" charset="0"/>
            </a:endParaRPr>
          </a:p>
          <a:p>
            <a:pPr marL="457200" indent="-457200">
              <a:buFont typeface="Arial"/>
              <a:buChar char="•"/>
              <a:defRPr/>
            </a:pPr>
            <a:endParaRPr lang="en-US" dirty="0">
              <a:latin typeface="Helvetica Neue" charset="0"/>
            </a:endParaRPr>
          </a:p>
        </p:txBody>
      </p:sp>
    </p:spTree>
    <p:extLst>
      <p:ext uri="{BB962C8B-B14F-4D97-AF65-F5344CB8AC3E}">
        <p14:creationId xmlns:p14="http://schemas.microsoft.com/office/powerpoint/2010/main" val="13518714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498874" y="312751"/>
            <a:ext cx="1612900" cy="749300"/>
          </a:xfrm>
          <a:prstGeom prst="rect">
            <a:avLst/>
          </a:prstGeom>
        </p:spPr>
      </p:pic>
      <p:pic>
        <p:nvPicPr>
          <p:cNvPr id="4" name="Picture 3" descr="PowerPoint4B.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6956"/>
            <a:ext cx="9144000" cy="6858000"/>
          </a:xfrm>
          <a:prstGeom prst="rect">
            <a:avLst/>
          </a:prstGeom>
        </p:spPr>
      </p:pic>
      <p:sp>
        <p:nvSpPr>
          <p:cNvPr id="7" name="TextBox 6"/>
          <p:cNvSpPr txBox="1"/>
          <p:nvPr/>
        </p:nvSpPr>
        <p:spPr>
          <a:xfrm>
            <a:off x="1273493" y="215665"/>
            <a:ext cx="5126530" cy="646331"/>
          </a:xfrm>
          <a:prstGeom prst="rect">
            <a:avLst/>
          </a:prstGeom>
          <a:noFill/>
        </p:spPr>
        <p:txBody>
          <a:bodyPr wrap="square" rtlCol="0">
            <a:spAutoFit/>
          </a:bodyPr>
          <a:lstStyle/>
          <a:p>
            <a:r>
              <a:rPr lang="en-US" sz="3600" b="1" dirty="0" smtClean="0">
                <a:solidFill>
                  <a:srgbClr val="790019"/>
                </a:solidFill>
                <a:latin typeface="Helvetica Neue Medium"/>
                <a:cs typeface="Helvetica Neue Medium"/>
              </a:rPr>
              <a:t>       </a:t>
            </a:r>
            <a:r>
              <a:rPr lang="en-US" sz="2400" b="1" dirty="0" smtClean="0">
                <a:solidFill>
                  <a:srgbClr val="790019"/>
                </a:solidFill>
                <a:latin typeface="Helvetica Neue Medium"/>
                <a:cs typeface="Helvetica Neue Medium"/>
              </a:rPr>
              <a:t>Disability at the Univ. of MN</a:t>
            </a:r>
            <a:endParaRPr lang="en-US" sz="2400" b="1" dirty="0">
              <a:solidFill>
                <a:srgbClr val="790019"/>
              </a:solidFill>
              <a:latin typeface="Helvetica Neue Medium"/>
              <a:cs typeface="Helvetica Neue Medium"/>
            </a:endParaRPr>
          </a:p>
        </p:txBody>
      </p:sp>
      <p:sp>
        <p:nvSpPr>
          <p:cNvPr id="8" name="TextBox 7"/>
          <p:cNvSpPr txBox="1"/>
          <p:nvPr/>
        </p:nvSpPr>
        <p:spPr>
          <a:xfrm>
            <a:off x="211674" y="1062051"/>
            <a:ext cx="8627526" cy="4401205"/>
          </a:xfrm>
          <a:prstGeom prst="rect">
            <a:avLst/>
          </a:prstGeom>
          <a:noFill/>
        </p:spPr>
        <p:txBody>
          <a:bodyPr wrap="square" rtlCol="0">
            <a:spAutoFit/>
          </a:bodyPr>
          <a:lstStyle/>
          <a:p>
            <a:pPr marL="457200" indent="-457200">
              <a:buFont typeface="Arial"/>
              <a:buChar char="•"/>
              <a:defRPr/>
            </a:pPr>
            <a:r>
              <a:rPr lang="en-US" sz="2800" dirty="0">
                <a:latin typeface="Helvetica Neue" charset="0"/>
              </a:rPr>
              <a:t>Students with disabilities make up about </a:t>
            </a:r>
            <a:r>
              <a:rPr lang="en-US" sz="2800" b="1" dirty="0">
                <a:latin typeface="Helvetica Neue" charset="0"/>
              </a:rPr>
              <a:t>8% </a:t>
            </a:r>
            <a:r>
              <a:rPr lang="en-US" sz="2800" dirty="0">
                <a:latin typeface="Helvetica Neue" charset="0"/>
              </a:rPr>
              <a:t>of the UM student population. </a:t>
            </a:r>
          </a:p>
          <a:p>
            <a:pPr marL="457200" indent="-457200">
              <a:buFont typeface="Arial"/>
              <a:buChar char="•"/>
              <a:defRPr/>
            </a:pPr>
            <a:r>
              <a:rPr lang="en-US" sz="2800" dirty="0">
                <a:latin typeface="Helvetica Neue" charset="0"/>
              </a:rPr>
              <a:t>As the number of UM students, faculty, staff with disabilities continues to grow, so does the need for accommodations.</a:t>
            </a:r>
          </a:p>
          <a:p>
            <a:pPr marL="457200" indent="-457200">
              <a:buFont typeface="Arial"/>
              <a:buChar char="•"/>
              <a:defRPr/>
            </a:pPr>
            <a:r>
              <a:rPr lang="en-US" sz="2800" dirty="0">
                <a:latin typeface="Helvetica Neue" charset="0"/>
              </a:rPr>
              <a:t>At five years, UM students with disabilities and their peers without disabilities graduate at similar rates.</a:t>
            </a:r>
          </a:p>
          <a:p>
            <a:pPr marL="457200" indent="-457200">
              <a:buFont typeface="Arial"/>
              <a:buChar char="•"/>
              <a:defRPr/>
            </a:pPr>
            <a:r>
              <a:rPr lang="en-US" sz="2800" dirty="0">
                <a:latin typeface="Helvetica Neue" charset="0"/>
              </a:rPr>
              <a:t>Faculty interactions make a difference (</a:t>
            </a:r>
            <a:r>
              <a:rPr lang="en-US" sz="2800" dirty="0" err="1">
                <a:latin typeface="Helvetica Neue" charset="0"/>
              </a:rPr>
              <a:t>Ehlinger</a:t>
            </a:r>
            <a:r>
              <a:rPr lang="en-US" sz="2800" dirty="0">
                <a:latin typeface="Helvetica Neue" charset="0"/>
              </a:rPr>
              <a:t>, 2016 Doctoral Dissertation).</a:t>
            </a:r>
          </a:p>
        </p:txBody>
      </p:sp>
    </p:spTree>
    <p:extLst>
      <p:ext uri="{BB962C8B-B14F-4D97-AF65-F5344CB8AC3E}">
        <p14:creationId xmlns:p14="http://schemas.microsoft.com/office/powerpoint/2010/main" val="190540340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endParaRPr lang="en-US">
              <a:latin typeface="Calibri" charset="0"/>
              <a:ea typeface="MS PGothic" charset="0"/>
            </a:endParaRPr>
          </a:p>
        </p:txBody>
      </p:sp>
      <p:sp>
        <p:nvSpPr>
          <p:cNvPr id="23554" name="Content Placeholder 2"/>
          <p:cNvSpPr>
            <a:spLocks noGrp="1"/>
          </p:cNvSpPr>
          <p:nvPr>
            <p:ph idx="1"/>
          </p:nvPr>
        </p:nvSpPr>
        <p:spPr/>
        <p:txBody>
          <a:bodyPr/>
          <a:lstStyle/>
          <a:p>
            <a:endParaRPr lang="en-US">
              <a:latin typeface="Calibri" charset="0"/>
              <a:ea typeface="MS PGothic" charset="0"/>
            </a:endParaRPr>
          </a:p>
        </p:txBody>
      </p:sp>
      <p:sp>
        <p:nvSpPr>
          <p:cNvPr id="4" name="Rectangle 2"/>
          <p:cNvSpPr txBox="1">
            <a:spLocks noChangeArrowheads="1"/>
          </p:cNvSpPr>
          <p:nvPr/>
        </p:nvSpPr>
        <p:spPr bwMode="auto">
          <a:xfrm>
            <a:off x="762000" y="38100"/>
            <a:ext cx="76200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normAutofit/>
          </a:bodyPr>
          <a:lst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pPr eaLnBrk="1" fontAlgn="auto" hangingPunct="1">
              <a:spcAft>
                <a:spcPts val="0"/>
              </a:spcAft>
              <a:defRPr/>
            </a:pPr>
            <a:r>
              <a:rPr lang="en-US" sz="1800" b="1" smtClean="0">
                <a:effectLst>
                  <a:reflection stA="0" endPos="0" dir="5400000" sy="-100000" algn="bl" rotWithShape="0"/>
                </a:effectLst>
                <a:ea typeface="+mj-ea"/>
                <a:cs typeface="Calibri"/>
              </a:rPr>
              <a:t>University of Minnesota – Twin Cities Disability Resource Center</a:t>
            </a:r>
            <a:br>
              <a:rPr lang="en-US" sz="1800" b="1" smtClean="0">
                <a:effectLst>
                  <a:reflection stA="0" endPos="0" dir="5400000" sy="-100000" algn="bl" rotWithShape="0"/>
                </a:effectLst>
                <a:ea typeface="+mj-ea"/>
                <a:cs typeface="Calibri"/>
              </a:rPr>
            </a:br>
            <a:r>
              <a:rPr lang="en-US" sz="1600" smtClean="0">
                <a:effectLst>
                  <a:reflection stA="0" endPos="0" dir="5400000" sy="-100000" algn="bl" rotWithShape="0"/>
                </a:effectLst>
                <a:ea typeface="+mj-ea"/>
                <a:cs typeface="+mj-cs"/>
              </a:rPr>
              <a:t>Summary of Services Provided</a:t>
            </a:r>
            <a:br>
              <a:rPr lang="en-US" sz="1600" smtClean="0">
                <a:effectLst>
                  <a:reflection stA="0" endPos="0" dir="5400000" sy="-100000" algn="bl" rotWithShape="0"/>
                </a:effectLst>
                <a:ea typeface="+mj-ea"/>
                <a:cs typeface="+mj-cs"/>
              </a:rPr>
            </a:br>
            <a:r>
              <a:rPr lang="en-US" sz="1400" b="1" smtClean="0">
                <a:effectLst>
                  <a:reflection stA="0" endPos="0" dir="5400000" sy="-100000" algn="bl" rotWithShape="0"/>
                </a:effectLst>
                <a:ea typeface="+mj-ea"/>
                <a:cs typeface="+mj-cs"/>
              </a:rPr>
              <a:t>FY03 – FY18</a:t>
            </a:r>
            <a:endParaRPr lang="en-US" sz="1400" b="1" dirty="0">
              <a:effectLst>
                <a:reflection stA="0" endPos="0" dir="5400000" sy="-100000" algn="bl" rotWithShape="0"/>
              </a:effectLst>
              <a:ea typeface="+mj-ea"/>
              <a:cs typeface="+mj-cs"/>
            </a:endParaRPr>
          </a:p>
        </p:txBody>
      </p:sp>
      <p:graphicFrame>
        <p:nvGraphicFramePr>
          <p:cNvPr id="5" name="Group 248"/>
          <p:cNvGraphicFramePr>
            <a:graphicFrameLocks noGrp="1"/>
          </p:cNvGraphicFramePr>
          <p:nvPr/>
        </p:nvGraphicFramePr>
        <p:xfrm>
          <a:off x="474663" y="931863"/>
          <a:ext cx="8270874" cy="5722942"/>
        </p:xfrm>
        <a:graphic>
          <a:graphicData uri="http://schemas.openxmlformats.org/drawingml/2006/table">
            <a:tbl>
              <a:tblPr/>
              <a:tblGrid>
                <a:gridCol w="563482">
                  <a:extLst>
                    <a:ext uri="{9D8B030D-6E8A-4147-A177-3AD203B41FA5}"/>
                  </a:extLst>
                </a:gridCol>
                <a:gridCol w="749917">
                  <a:extLst>
                    <a:ext uri="{9D8B030D-6E8A-4147-A177-3AD203B41FA5}"/>
                  </a:extLst>
                </a:gridCol>
                <a:gridCol w="993470">
                  <a:extLst>
                    <a:ext uri="{9D8B030D-6E8A-4147-A177-3AD203B41FA5}"/>
                  </a:extLst>
                </a:gridCol>
                <a:gridCol w="926981">
                  <a:extLst>
                    <a:ext uri="{9D8B030D-6E8A-4147-A177-3AD203B41FA5}"/>
                  </a:extLst>
                </a:gridCol>
                <a:gridCol w="825394">
                  <a:extLst>
                    <a:ext uri="{9D8B030D-6E8A-4147-A177-3AD203B41FA5}"/>
                  </a:extLst>
                </a:gridCol>
                <a:gridCol w="825394">
                  <a:extLst>
                    <a:ext uri="{9D8B030D-6E8A-4147-A177-3AD203B41FA5}"/>
                  </a:extLst>
                </a:gridCol>
                <a:gridCol w="863489">
                  <a:extLst>
                    <a:ext uri="{9D8B030D-6E8A-4147-A177-3AD203B41FA5}"/>
                  </a:extLst>
                </a:gridCol>
                <a:gridCol w="948240">
                  <a:extLst>
                    <a:ext uri="{9D8B030D-6E8A-4147-A177-3AD203B41FA5}"/>
                  </a:extLst>
                </a:gridCol>
                <a:gridCol w="766040">
                  <a:extLst>
                    <a:ext uri="{9D8B030D-6E8A-4147-A177-3AD203B41FA5}"/>
                  </a:extLst>
                </a:gridCol>
                <a:gridCol w="808467">
                  <a:extLst>
                    <a:ext uri="{9D8B030D-6E8A-4147-A177-3AD203B41FA5}"/>
                  </a:extLst>
                </a:gridCol>
              </a:tblGrid>
              <a:tr h="929646">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100" b="1" i="0" u="none" strike="noStrike" cap="none" normalizeH="0" baseline="0" dirty="0">
                          <a:ln>
                            <a:noFill/>
                          </a:ln>
                          <a:solidFill>
                            <a:schemeClr val="tx1"/>
                          </a:solidFill>
                          <a:effectLst/>
                          <a:latin typeface="+mj-lt"/>
                          <a:ea typeface="ＭＳ Ｐゴシック" pitchFamily="68" charset="-128"/>
                          <a:cs typeface="ＭＳ Ｐゴシック" pitchFamily="68" charset="-128"/>
                        </a:rPr>
                        <a:t>Fiscal </a:t>
                      </a:r>
                    </a:p>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100" b="1" i="0" u="none" strike="noStrike" cap="none" normalizeH="0" baseline="0" dirty="0">
                          <a:ln>
                            <a:noFill/>
                          </a:ln>
                          <a:solidFill>
                            <a:schemeClr val="tx1"/>
                          </a:solidFill>
                          <a:effectLst/>
                          <a:latin typeface="+mj-lt"/>
                          <a:ea typeface="ＭＳ Ｐゴシック" pitchFamily="68" charset="-128"/>
                          <a:cs typeface="ＭＳ Ｐゴシック" pitchFamily="68" charset="-128"/>
                        </a:rPr>
                        <a:t>Year</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4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100" b="1" i="0" u="none" strike="noStrike" cap="none" normalizeH="0" baseline="0" dirty="0">
                          <a:ln>
                            <a:noFill/>
                          </a:ln>
                          <a:solidFill>
                            <a:srgbClr val="000000"/>
                          </a:solidFill>
                          <a:effectLst/>
                          <a:latin typeface="+mj-lt"/>
                          <a:ea typeface="ＭＳ Ｐゴシック" pitchFamily="68" charset="-128"/>
                          <a:cs typeface="ＭＳ Ｐゴシック" pitchFamily="68" charset="-128"/>
                        </a:rPr>
                        <a:t>Number of Students Served</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4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100" b="1" i="0" u="none" strike="noStrike" cap="none" normalizeH="0" baseline="0" dirty="0">
                          <a:ln>
                            <a:noFill/>
                          </a:ln>
                          <a:solidFill>
                            <a:srgbClr val="000000"/>
                          </a:solidFill>
                          <a:effectLst/>
                          <a:latin typeface="+mj-lt"/>
                          <a:ea typeface="ＭＳ Ｐゴシック" pitchFamily="68" charset="-128"/>
                          <a:cs typeface="ＭＳ Ｐゴシック" pitchFamily="68" charset="-128"/>
                        </a:rPr>
                        <a:t>Number of Faculty/Staff Served</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4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100" b="1" i="0" u="none" strike="noStrike" cap="none" normalizeH="0" baseline="0" dirty="0">
                          <a:ln>
                            <a:noFill/>
                          </a:ln>
                          <a:solidFill>
                            <a:srgbClr val="000000"/>
                          </a:solidFill>
                          <a:effectLst/>
                          <a:latin typeface="+mj-lt"/>
                          <a:ea typeface="ＭＳ Ｐゴシック" pitchFamily="68" charset="-128"/>
                          <a:cs typeface="ＭＳ Ｐゴシック" pitchFamily="68" charset="-128"/>
                        </a:rPr>
                        <a:t>Total Number of Students &amp; Faculty/Staff Served</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4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100" b="1" i="0" u="none" strike="noStrike" cap="none" normalizeH="0" baseline="0" dirty="0">
                          <a:ln>
                            <a:noFill/>
                          </a:ln>
                          <a:solidFill>
                            <a:srgbClr val="000000"/>
                          </a:solidFill>
                          <a:effectLst/>
                          <a:latin typeface="+mj-lt"/>
                          <a:ea typeface="ＭＳ Ｐゴシック" pitchFamily="68" charset="-128"/>
                          <a:cs typeface="ＭＳ Ｐゴシック" pitchFamily="68" charset="-128"/>
                        </a:rPr>
                        <a:t>Number of Interpreter Hours</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4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100" b="1" i="0" u="none" strike="noStrike" cap="none" normalizeH="0" baseline="0" dirty="0">
                          <a:ln>
                            <a:noFill/>
                          </a:ln>
                          <a:solidFill>
                            <a:srgbClr val="000000"/>
                          </a:solidFill>
                          <a:effectLst/>
                          <a:latin typeface="+mj-lt"/>
                          <a:ea typeface="ＭＳ Ｐゴシック" pitchFamily="68" charset="-128"/>
                          <a:cs typeface="ＭＳ Ｐゴシック" pitchFamily="68" charset="-128"/>
                        </a:rPr>
                        <a:t>Number of Real-time Captioning Hours</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4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100" b="1" i="0" u="none" strike="noStrike" cap="none" normalizeH="0" baseline="0" dirty="0">
                          <a:ln>
                            <a:noFill/>
                          </a:ln>
                          <a:solidFill>
                            <a:srgbClr val="000000"/>
                          </a:solidFill>
                          <a:effectLst/>
                          <a:latin typeface="+mj-lt"/>
                          <a:ea typeface="ＭＳ Ｐゴシック" pitchFamily="68" charset="-128"/>
                          <a:cs typeface="ＭＳ Ｐゴシック" pitchFamily="68" charset="-128"/>
                        </a:rPr>
                        <a:t>Number of Media Captioning Hours</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4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100" b="1" i="0" u="none" strike="noStrike" cap="none" normalizeH="0" baseline="0" dirty="0">
                          <a:ln>
                            <a:noFill/>
                          </a:ln>
                          <a:solidFill>
                            <a:srgbClr val="000000"/>
                          </a:solidFill>
                          <a:effectLst/>
                          <a:latin typeface="+mj-lt"/>
                          <a:ea typeface="ＭＳ Ｐゴシック" pitchFamily="68" charset="-128"/>
                          <a:cs typeface="ＭＳ Ｐゴシック" pitchFamily="68" charset="-128"/>
                        </a:rPr>
                        <a:t>Number of Tests Administered</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4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100" b="1" i="0" u="none" strike="noStrike" cap="none" normalizeH="0" baseline="0" dirty="0">
                          <a:ln>
                            <a:noFill/>
                          </a:ln>
                          <a:solidFill>
                            <a:srgbClr val="000000"/>
                          </a:solidFill>
                          <a:effectLst/>
                          <a:latin typeface="+mj-lt"/>
                          <a:ea typeface="ＭＳ Ｐゴシック" pitchFamily="68" charset="-128"/>
                          <a:cs typeface="ＭＳ Ｐゴシック" pitchFamily="68" charset="-128"/>
                        </a:rPr>
                        <a:t>Hours of Access Assistance Delivered</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4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100" b="1" i="0" u="none" strike="noStrike" cap="none" normalizeH="0" baseline="0" dirty="0">
                          <a:ln>
                            <a:noFill/>
                          </a:ln>
                          <a:solidFill>
                            <a:srgbClr val="000000"/>
                          </a:solidFill>
                          <a:effectLst/>
                          <a:latin typeface="+mj-lt"/>
                          <a:ea typeface="ＭＳ Ｐゴシック" pitchFamily="68" charset="-128"/>
                          <a:cs typeface="ＭＳ Ｐゴシック" pitchFamily="68" charset="-128"/>
                        </a:rPr>
                        <a:t>Number of Pages  Converted</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alpha val="54000"/>
                      </a:schemeClr>
                    </a:solid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chemeClr val="tx1"/>
                          </a:solidFill>
                          <a:effectLst/>
                          <a:latin typeface="+mj-lt"/>
                          <a:ea typeface="ＭＳ Ｐゴシック" pitchFamily="68" charset="-128"/>
                          <a:cs typeface="ＭＳ Ｐゴシック" pitchFamily="68" charset="-128"/>
                        </a:rPr>
                        <a:t>FY03</a:t>
                      </a: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1,187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420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1,607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1,718</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chemeClr val="tx1"/>
                          </a:solidFill>
                          <a:effectLst/>
                          <a:latin typeface="+mj-lt"/>
                          <a:ea typeface="ＭＳ Ｐゴシック" pitchFamily="68" charset="-128"/>
                          <a:cs typeface="ＭＳ Ｐゴシック" pitchFamily="68" charset="-128"/>
                        </a:rPr>
                        <a:t>FY04</a:t>
                      </a: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1,093</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574</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1,667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2,205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chemeClr val="tx1"/>
                          </a:solidFill>
                          <a:effectLst/>
                          <a:latin typeface="+mj-lt"/>
                          <a:ea typeface="ＭＳ Ｐゴシック" pitchFamily="68" charset="-128"/>
                          <a:cs typeface="ＭＳ Ｐゴシック" pitchFamily="68" charset="-128"/>
                        </a:rPr>
                        <a:t>FY05</a:t>
                      </a: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1,208</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645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1,853</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10,773</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1,895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2,488</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chemeClr val="tx1"/>
                          </a:solidFill>
                          <a:effectLst/>
                          <a:latin typeface="+mj-lt"/>
                          <a:ea typeface="ＭＳ Ｐゴシック" pitchFamily="68" charset="-128"/>
                          <a:cs typeface="ＭＳ Ｐゴシック" pitchFamily="68" charset="-128"/>
                        </a:rPr>
                        <a:t>FY06</a:t>
                      </a: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1,126</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809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1,935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12,258</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2,205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2,729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chemeClr val="tx1"/>
                          </a:solidFill>
                          <a:effectLst/>
                          <a:latin typeface="+mj-lt"/>
                          <a:ea typeface="ＭＳ Ｐゴシック" pitchFamily="68" charset="-128"/>
                          <a:cs typeface="ＭＳ Ｐゴシック" pitchFamily="68" charset="-128"/>
                        </a:rPr>
                        <a:t>FY07</a:t>
                      </a: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1,330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700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2,030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16,360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1,667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3,487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chemeClr val="tx1"/>
                          </a:solidFill>
                          <a:effectLst/>
                          <a:latin typeface="+mj-lt"/>
                          <a:ea typeface="ＭＳ Ｐゴシック" pitchFamily="68" charset="-128"/>
                          <a:cs typeface="ＭＳ Ｐゴシック" pitchFamily="68" charset="-128"/>
                        </a:rPr>
                        <a:t>FY08</a:t>
                      </a: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1,579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695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2,274</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13,259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1,709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2,489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chemeClr val="tx1"/>
                          </a:solidFill>
                          <a:effectLst/>
                          <a:latin typeface="+mj-lt"/>
                          <a:ea typeface="ＭＳ Ｐゴシック" pitchFamily="68" charset="-128"/>
                          <a:cs typeface="ＭＳ Ｐゴシック" pitchFamily="68" charset="-128"/>
                        </a:rPr>
                        <a:t>FY09</a:t>
                      </a: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1,813</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936</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2,749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10,987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1,861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393</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2,902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chemeClr val="tx1"/>
                          </a:solidFill>
                          <a:effectLst/>
                          <a:latin typeface="+mj-lt"/>
                          <a:ea typeface="ＭＳ Ｐゴシック" pitchFamily="68" charset="-128"/>
                          <a:cs typeface="ＭＳ Ｐゴシック" pitchFamily="68" charset="-128"/>
                        </a:rPr>
                        <a:t>FY10</a:t>
                      </a: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2,023</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963</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2,986</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11,621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2,417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843</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3,742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FY11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2,102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1,028</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3,130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11,587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2,592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941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4,623</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FY12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2,211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1,948</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4,159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11,052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3,315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516</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4,671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179,417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FY13</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1,978</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2,654</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4,632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12,515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4,425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710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4,921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endPar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endParaRP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145,490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FY14</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2,125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1,886</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4,011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10,544</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3,822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925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5,660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21,901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214,004</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FY15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2,311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2,359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4,670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8,887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3,079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564</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6,278</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defRPr/>
                      </a:pPr>
                      <a:r>
                        <a:rPr kumimoji="0" lang="en-US" sz="1200" b="0" i="0" u="none" strike="noStrike" kern="1200" cap="none" normalizeH="0" baseline="0" dirty="0">
                          <a:ln>
                            <a:noFill/>
                          </a:ln>
                          <a:solidFill>
                            <a:srgbClr val="000000"/>
                          </a:solidFill>
                          <a:effectLst/>
                          <a:latin typeface="+mn-lt"/>
                          <a:ea typeface="ＭＳ Ｐゴシック" pitchFamily="68" charset="-128"/>
                          <a:cs typeface="ＭＳ Ｐゴシック" pitchFamily="68" charset="-128"/>
                        </a:rPr>
                        <a:t>20,470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defRPr/>
                      </a:pPr>
                      <a:r>
                        <a:rPr kumimoji="0" lang="en-US" sz="1200" b="0" i="0" u="none" strike="noStrike" kern="1200" cap="none" normalizeH="0" baseline="0" dirty="0">
                          <a:ln>
                            <a:noFill/>
                          </a:ln>
                          <a:solidFill>
                            <a:srgbClr val="000000"/>
                          </a:solidFill>
                          <a:effectLst/>
                          <a:latin typeface="+mn-lt"/>
                          <a:ea typeface="ＭＳ Ｐゴシック" pitchFamily="68" charset="-128"/>
                          <a:cs typeface="ＭＳ Ｐゴシック" pitchFamily="68" charset="-128"/>
                        </a:rPr>
                        <a:t>182,130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FY16</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2,768</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1,652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4,420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11,099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5,465</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429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8,296</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defRPr/>
                      </a:pPr>
                      <a:r>
                        <a:rPr kumimoji="0" lang="en-US" sz="1200" b="0" i="0" u="none" strike="noStrike" kern="1200" cap="none" normalizeH="0" baseline="0" dirty="0">
                          <a:ln>
                            <a:noFill/>
                          </a:ln>
                          <a:solidFill>
                            <a:srgbClr val="000000"/>
                          </a:solidFill>
                          <a:effectLst/>
                          <a:latin typeface="+mn-lt"/>
                          <a:ea typeface="ＭＳ Ｐゴシック" pitchFamily="68" charset="-128"/>
                          <a:cs typeface="ＭＳ Ｐゴシック" pitchFamily="68" charset="-128"/>
                        </a:rPr>
                        <a:t>23,961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defRPr/>
                      </a:pPr>
                      <a:r>
                        <a:rPr kumimoji="0" lang="en-US" sz="1200" b="0" i="0" u="none" strike="noStrike" kern="1200" cap="none" normalizeH="0" baseline="0" dirty="0">
                          <a:ln>
                            <a:noFill/>
                          </a:ln>
                          <a:solidFill>
                            <a:srgbClr val="000000"/>
                          </a:solidFill>
                          <a:effectLst/>
                          <a:latin typeface="+mn-lt"/>
                          <a:ea typeface="ＭＳ Ｐゴシック" pitchFamily="68" charset="-128"/>
                          <a:cs typeface="ＭＳ Ｐゴシック" pitchFamily="68" charset="-128"/>
                        </a:rPr>
                        <a:t>197,753</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FY17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2,937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2,080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5,017</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11,341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5,238</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352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9,681</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defRPr/>
                      </a:pPr>
                      <a:r>
                        <a:rPr kumimoji="0" lang="en-US" sz="1200" b="0" i="0" u="none" strike="noStrike" kern="1200" cap="none" normalizeH="0" baseline="0" dirty="0">
                          <a:ln>
                            <a:noFill/>
                          </a:ln>
                          <a:solidFill>
                            <a:srgbClr val="000000"/>
                          </a:solidFill>
                          <a:effectLst/>
                          <a:latin typeface="+mn-lt"/>
                          <a:ea typeface="ＭＳ Ｐゴシック" pitchFamily="68" charset="-128"/>
                          <a:cs typeface="ＭＳ Ｐゴシック" pitchFamily="68" charset="-128"/>
                        </a:rPr>
                        <a:t>27,782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defRPr/>
                      </a:pPr>
                      <a:r>
                        <a:rPr kumimoji="0" lang="en-US" sz="1200" b="0" i="0" u="none" strike="noStrike" kern="1200" cap="none" normalizeH="0" baseline="0" dirty="0">
                          <a:ln>
                            <a:noFill/>
                          </a:ln>
                          <a:solidFill>
                            <a:srgbClr val="000000"/>
                          </a:solidFill>
                          <a:effectLst/>
                          <a:latin typeface="+mn-lt"/>
                          <a:ea typeface="ＭＳ Ｐゴシック" pitchFamily="68" charset="-128"/>
                          <a:cs typeface="ＭＳ Ｐゴシック" pitchFamily="68" charset="-128"/>
                        </a:rPr>
                        <a:t>190,698</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r h="299581">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FY18</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3,736</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2,144</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5,880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8,872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5,783</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496</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pPr>
                      <a:r>
                        <a:rPr kumimoji="0" lang="en-US" sz="1200" b="0" i="0" u="none" strike="noStrike" cap="none" normalizeH="0" baseline="0" dirty="0">
                          <a:ln>
                            <a:noFill/>
                          </a:ln>
                          <a:solidFill>
                            <a:srgbClr val="000000"/>
                          </a:solidFill>
                          <a:effectLst/>
                          <a:latin typeface="+mj-lt"/>
                          <a:ea typeface="ＭＳ Ｐゴシック" pitchFamily="68" charset="-128"/>
                          <a:cs typeface="ＭＳ Ｐゴシック" pitchFamily="68" charset="-128"/>
                        </a:rPr>
                        <a:t>11,769</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defRPr/>
                      </a:pPr>
                      <a:r>
                        <a:rPr kumimoji="0" lang="en-US" sz="1200" b="0" i="0" u="none" strike="noStrike" kern="1200" cap="none" normalizeH="0" baseline="0" dirty="0">
                          <a:ln>
                            <a:noFill/>
                          </a:ln>
                          <a:solidFill>
                            <a:srgbClr val="000000"/>
                          </a:solidFill>
                          <a:effectLst/>
                          <a:latin typeface="+mn-lt"/>
                          <a:ea typeface="ＭＳ Ｐゴシック" pitchFamily="68" charset="-128"/>
                          <a:cs typeface="ＭＳ Ｐゴシック" pitchFamily="68" charset="-128"/>
                        </a:rPr>
                        <a:t>36,782</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Times" pitchFamily="68" charset="0"/>
                        <a:buNone/>
                        <a:tabLst/>
                        <a:defRPr/>
                      </a:pPr>
                      <a:r>
                        <a:rPr kumimoji="0" lang="en-US" sz="1200" b="0" i="0" u="none" strike="noStrike" kern="1200" cap="none" normalizeH="0" baseline="0" dirty="0">
                          <a:ln>
                            <a:noFill/>
                          </a:ln>
                          <a:solidFill>
                            <a:srgbClr val="000000"/>
                          </a:solidFill>
                          <a:effectLst/>
                          <a:latin typeface="+mn-lt"/>
                          <a:ea typeface="ＭＳ Ｐゴシック" pitchFamily="68" charset="-128"/>
                          <a:cs typeface="ＭＳ Ｐゴシック" pitchFamily="68" charset="-128"/>
                        </a:rPr>
                        <a:t>215,000</a:t>
                      </a:r>
                    </a:p>
                  </a:txBody>
                  <a:tcPr marL="91428" marR="91428" marT="45721" marB="4572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extLst>
              </a:tr>
            </a:tbl>
          </a:graphicData>
        </a:graphic>
      </p:graphicFrame>
    </p:spTree>
    <p:extLst>
      <p:ext uri="{BB962C8B-B14F-4D97-AF65-F5344CB8AC3E}">
        <p14:creationId xmlns:p14="http://schemas.microsoft.com/office/powerpoint/2010/main" val="149365406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3" descr="PowerPoint4B.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63" y="47625"/>
            <a:ext cx="9144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8" name="Rectangle 5"/>
          <p:cNvSpPr>
            <a:spLocks noChangeArrowheads="1"/>
          </p:cNvSpPr>
          <p:nvPr/>
        </p:nvSpPr>
        <p:spPr bwMode="auto">
          <a:xfrm>
            <a:off x="263525" y="1655763"/>
            <a:ext cx="82026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sz="2400" b="1">
              <a:latin typeface="Helvetica Neue Medium" charset="0"/>
            </a:endParaRPr>
          </a:p>
        </p:txBody>
      </p:sp>
      <p:pic>
        <p:nvPicPr>
          <p:cNvPr id="24579" name="Picture 6" descr="WhatIsADisabilityHorizontalSlidePPT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 y="-7143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397212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3" descr="PowerPoint4B.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TextBox 6"/>
          <p:cNvSpPr txBox="1">
            <a:spLocks noChangeArrowheads="1"/>
          </p:cNvSpPr>
          <p:nvPr/>
        </p:nvSpPr>
        <p:spPr bwMode="auto">
          <a:xfrm>
            <a:off x="263525" y="19050"/>
            <a:ext cx="58547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3200" b="1">
                <a:solidFill>
                  <a:srgbClr val="790019"/>
                </a:solidFill>
                <a:latin typeface="Helvetica Neue Medium" charset="0"/>
              </a:rPr>
              <a:t>UM Students with Disabilities:</a:t>
            </a:r>
          </a:p>
        </p:txBody>
      </p:sp>
      <p:sp>
        <p:nvSpPr>
          <p:cNvPr id="27651" name="TextBox 7"/>
          <p:cNvSpPr txBox="1">
            <a:spLocks noChangeArrowheads="1"/>
          </p:cNvSpPr>
          <p:nvPr/>
        </p:nvSpPr>
        <p:spPr bwMode="auto">
          <a:xfrm>
            <a:off x="263525" y="1019175"/>
            <a:ext cx="8694738" cy="778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defRPr/>
            </a:pPr>
            <a:endParaRPr lang="en-US" sz="2800" dirty="0" smtClean="0">
              <a:latin typeface="Helvetica Neue" charset="0"/>
            </a:endParaRPr>
          </a:p>
          <a:p>
            <a:pPr marL="457200" indent="-457200" eaLnBrk="1" hangingPunct="1">
              <a:buFont typeface="Arial"/>
              <a:buChar char="•"/>
              <a:defRPr/>
            </a:pPr>
            <a:r>
              <a:rPr lang="en-US" sz="2800" b="1" dirty="0" smtClean="0"/>
              <a:t>79% </a:t>
            </a:r>
            <a:r>
              <a:rPr lang="en-US" sz="2800" dirty="0" smtClean="0"/>
              <a:t>undergraduate </a:t>
            </a:r>
          </a:p>
          <a:p>
            <a:pPr marL="457200" indent="-457200" eaLnBrk="1" hangingPunct="1">
              <a:buFont typeface="Arial"/>
              <a:buChar char="•"/>
              <a:defRPr/>
            </a:pPr>
            <a:r>
              <a:rPr lang="en-US" sz="2800" b="1" dirty="0" smtClean="0"/>
              <a:t>19% </a:t>
            </a:r>
            <a:r>
              <a:rPr lang="en-US" sz="2800" dirty="0" smtClean="0"/>
              <a:t>graduate/professional </a:t>
            </a:r>
          </a:p>
          <a:p>
            <a:pPr marL="457200" indent="-457200" eaLnBrk="1" hangingPunct="1">
              <a:buFont typeface="Arial"/>
              <a:buChar char="•"/>
              <a:defRPr/>
            </a:pPr>
            <a:r>
              <a:rPr lang="en-US" sz="2800" b="1" dirty="0"/>
              <a:t>2</a:t>
            </a:r>
            <a:r>
              <a:rPr lang="en-US" sz="2800" b="1" dirty="0" smtClean="0"/>
              <a:t>% </a:t>
            </a:r>
            <a:r>
              <a:rPr lang="en-US" sz="2800" dirty="0" smtClean="0"/>
              <a:t>post-secondary options (high school) </a:t>
            </a:r>
          </a:p>
          <a:p>
            <a:pPr eaLnBrk="1" hangingPunct="1">
              <a:defRPr/>
            </a:pPr>
            <a:endParaRPr lang="en-US" sz="2800" dirty="0" smtClean="0">
              <a:latin typeface="Helvetica Neue" charset="0"/>
            </a:endParaRPr>
          </a:p>
          <a:p>
            <a:pPr marL="457200" indent="-457200" eaLnBrk="1" hangingPunct="1">
              <a:buFont typeface="Arial"/>
              <a:buChar char="•"/>
              <a:defRPr/>
            </a:pPr>
            <a:r>
              <a:rPr lang="en-US" sz="2800" dirty="0" smtClean="0">
                <a:latin typeface="Helvetica Neue" charset="0"/>
              </a:rPr>
              <a:t>Students with disabilities are enrolled in every college at the UM. The largest numbers are enrolled in the College of Liberal Arts</a:t>
            </a:r>
          </a:p>
          <a:p>
            <a:pPr marL="457200" indent="-457200" eaLnBrk="1" hangingPunct="1">
              <a:buFont typeface="Arial"/>
              <a:buChar char="•"/>
              <a:defRPr/>
            </a:pPr>
            <a:endParaRPr lang="en-US" sz="2800" dirty="0" smtClean="0">
              <a:latin typeface="Helvetica Neue" charset="0"/>
            </a:endParaRPr>
          </a:p>
          <a:p>
            <a:pPr marL="457200" indent="-457200" eaLnBrk="1" hangingPunct="1">
              <a:buFont typeface="Arial"/>
              <a:buChar char="•"/>
              <a:defRPr/>
            </a:pPr>
            <a:endParaRPr lang="en-US" sz="2800" dirty="0" smtClean="0">
              <a:latin typeface="Helvetica Neue" charset="0"/>
            </a:endParaRPr>
          </a:p>
          <a:p>
            <a:pPr marL="457200" indent="-457200" eaLnBrk="1" hangingPunct="1">
              <a:buFont typeface="Arial"/>
              <a:buChar char="•"/>
              <a:defRPr/>
            </a:pPr>
            <a:endParaRPr lang="en-US" sz="2800" dirty="0" smtClean="0">
              <a:latin typeface="Helvetica Neue" charset="0"/>
            </a:endParaRPr>
          </a:p>
          <a:p>
            <a:pPr eaLnBrk="1" hangingPunct="1">
              <a:defRPr/>
            </a:pPr>
            <a:endParaRPr lang="en-US" sz="2800" dirty="0" smtClean="0">
              <a:latin typeface="Helvetica Neue" charset="0"/>
            </a:endParaRPr>
          </a:p>
          <a:p>
            <a:pPr eaLnBrk="1" hangingPunct="1">
              <a:defRPr/>
            </a:pPr>
            <a:endParaRPr lang="en-US" sz="2800" dirty="0" smtClean="0">
              <a:latin typeface="Helvetica Neue" charset="0"/>
            </a:endParaRPr>
          </a:p>
          <a:p>
            <a:pPr eaLnBrk="1" hangingPunct="1">
              <a:defRPr/>
            </a:pPr>
            <a:endParaRPr lang="en-US" sz="2800" dirty="0" smtClean="0">
              <a:latin typeface="Helvetica Neue" charset="0"/>
            </a:endParaRPr>
          </a:p>
          <a:p>
            <a:pPr eaLnBrk="1" hangingPunct="1">
              <a:defRPr/>
            </a:pPr>
            <a:endParaRPr lang="en-US" sz="2800" dirty="0" smtClean="0">
              <a:latin typeface="Helvetica Neue" charset="0"/>
            </a:endParaRPr>
          </a:p>
          <a:p>
            <a:pPr eaLnBrk="1" hangingPunct="1">
              <a:defRPr/>
            </a:pPr>
            <a:endParaRPr lang="en-US" sz="2800" dirty="0" smtClean="0">
              <a:latin typeface="Helvetica Neue" charset="0"/>
            </a:endParaRPr>
          </a:p>
          <a:p>
            <a:pPr eaLnBrk="1" hangingPunct="1">
              <a:defRPr/>
            </a:pPr>
            <a:endParaRPr lang="en-US" sz="2800" dirty="0" smtClean="0">
              <a:latin typeface="Helvetica Neue" charset="0"/>
            </a:endParaRPr>
          </a:p>
          <a:p>
            <a:pPr eaLnBrk="1" hangingPunct="1">
              <a:defRPr/>
            </a:pPr>
            <a:endParaRPr lang="en-US" b="1" dirty="0" smtClean="0"/>
          </a:p>
        </p:txBody>
      </p:sp>
      <p:pic>
        <p:nvPicPr>
          <p:cNvPr id="2662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525" y="693738"/>
            <a:ext cx="5511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5"/>
          <p:cNvSpPr>
            <a:spLocks noChangeArrowheads="1"/>
          </p:cNvSpPr>
          <p:nvPr/>
        </p:nvSpPr>
        <p:spPr bwMode="auto">
          <a:xfrm>
            <a:off x="263525" y="1655763"/>
            <a:ext cx="82026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sz="2400" b="1">
              <a:latin typeface="Helvetica Neue Medium" charset="0"/>
            </a:endParaRPr>
          </a:p>
        </p:txBody>
      </p:sp>
    </p:spTree>
    <p:extLst>
      <p:ext uri="{BB962C8B-B14F-4D97-AF65-F5344CB8AC3E}">
        <p14:creationId xmlns:p14="http://schemas.microsoft.com/office/powerpoint/2010/main" val="26019183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PowerPoint4B.ai"/>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 y="1905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4" name="TextBox 6"/>
          <p:cNvSpPr txBox="1">
            <a:spLocks noChangeArrowheads="1"/>
          </p:cNvSpPr>
          <p:nvPr/>
        </p:nvSpPr>
        <p:spPr bwMode="auto">
          <a:xfrm>
            <a:off x="263525" y="19050"/>
            <a:ext cx="43259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3200" b="1">
                <a:solidFill>
                  <a:srgbClr val="790019"/>
                </a:solidFill>
                <a:latin typeface="Helvetica Neue Medium" charset="0"/>
              </a:rPr>
              <a:t>Definition of Disability</a:t>
            </a:r>
          </a:p>
        </p:txBody>
      </p:sp>
      <p:sp>
        <p:nvSpPr>
          <p:cNvPr id="28675" name="TextBox 7"/>
          <p:cNvSpPr txBox="1">
            <a:spLocks noChangeArrowheads="1"/>
          </p:cNvSpPr>
          <p:nvPr/>
        </p:nvSpPr>
        <p:spPr bwMode="auto">
          <a:xfrm>
            <a:off x="263525" y="973138"/>
            <a:ext cx="8694738" cy="477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en-US" sz="2800">
                <a:latin typeface="Helvetica Neue" charset="0"/>
              </a:rPr>
              <a:t>A physical or mental impairment that substantially limits one or more major life activities (including, but not limited to, caring for oneself, performing manual tasks, seeing, hearing, eating, sleeping, walking, standing, lifting, bending, speaking, breathing, learning, reading, concentrating, thinking, communicating, working, and operation of a major bodily function). </a:t>
            </a:r>
          </a:p>
          <a:p>
            <a:pPr eaLnBrk="1" hangingPunct="1"/>
            <a:endParaRPr lang="en-US" sz="2800">
              <a:latin typeface="Helvetica Neue" charset="0"/>
            </a:endParaRPr>
          </a:p>
          <a:p>
            <a:pPr eaLnBrk="1" hangingPunct="1"/>
            <a:r>
              <a:rPr lang="en-US" sz="2800" b="1">
                <a:latin typeface="Helvetica Neue" charset="0"/>
              </a:rPr>
              <a:t>ADA 1990; ADAAA 2008</a:t>
            </a:r>
          </a:p>
          <a:p>
            <a:pPr eaLnBrk="1" hangingPunct="1"/>
            <a:endParaRPr lang="en-US" b="1"/>
          </a:p>
        </p:txBody>
      </p:sp>
      <p:pic>
        <p:nvPicPr>
          <p:cNvPr id="2867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3525" y="693738"/>
            <a:ext cx="5511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ChangeArrowheads="1"/>
          </p:cNvSpPr>
          <p:nvPr/>
        </p:nvSpPr>
        <p:spPr bwMode="auto">
          <a:xfrm>
            <a:off x="263525" y="1655763"/>
            <a:ext cx="820261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endParaRPr lang="en-US" sz="2400" b="1">
              <a:latin typeface="Helvetica Neue Medium" charset="0"/>
            </a:endParaRPr>
          </a:p>
        </p:txBody>
      </p:sp>
    </p:spTree>
    <p:extLst>
      <p:ext uri="{BB962C8B-B14F-4D97-AF65-F5344CB8AC3E}">
        <p14:creationId xmlns:p14="http://schemas.microsoft.com/office/powerpoint/2010/main" val="373286505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674688" y="1614488"/>
            <a:ext cx="6723062" cy="400050"/>
          </a:xfrm>
          <a:prstGeom prst="rect">
            <a:avLst/>
          </a:prstGeom>
          <a:noFill/>
        </p:spPr>
        <p:txBody>
          <a:bodyPr>
            <a:spAutoFit/>
          </a:bodyPr>
          <a:lstStyle/>
          <a:p>
            <a:pPr eaLnBrk="1" fontAlgn="auto" hangingPunct="1">
              <a:spcBef>
                <a:spcPts val="0"/>
              </a:spcBef>
              <a:spcAft>
                <a:spcPts val="0"/>
              </a:spcAft>
              <a:defRPr/>
            </a:pPr>
            <a:endParaRPr lang="en-US" sz="2000" dirty="0">
              <a:solidFill>
                <a:schemeClr val="tx1">
                  <a:lumMod val="95000"/>
                  <a:lumOff val="5000"/>
                </a:schemeClr>
              </a:solidFill>
              <a:latin typeface="45 Helvetica Light"/>
              <a:ea typeface="+mn-ea"/>
              <a:cs typeface="45 Helvetica Light"/>
            </a:endParaRPr>
          </a:p>
        </p:txBody>
      </p:sp>
      <p:sp>
        <p:nvSpPr>
          <p:cNvPr id="32770" name="Rectangle 1039"/>
          <p:cNvSpPr txBox="1">
            <a:spLocks noChangeArrowheads="1"/>
          </p:cNvSpPr>
          <p:nvPr/>
        </p:nvSpPr>
        <p:spPr bwMode="auto">
          <a:xfrm>
            <a:off x="1206500" y="338138"/>
            <a:ext cx="2971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algn="ctr" eaLnBrk="1" hangingPunct="1"/>
            <a:r>
              <a:rPr lang="en-US" sz="3200">
                <a:latin typeface="Helvetica Neue Black Condensed" charset="0"/>
              </a:rPr>
              <a:t>Medical Model</a:t>
            </a:r>
          </a:p>
        </p:txBody>
      </p:sp>
      <p:sp>
        <p:nvSpPr>
          <p:cNvPr id="23" name="AutoShape 1027"/>
          <p:cNvSpPr>
            <a:spLocks noChangeArrowheads="1"/>
          </p:cNvSpPr>
          <p:nvPr/>
        </p:nvSpPr>
        <p:spPr bwMode="auto">
          <a:xfrm>
            <a:off x="901700" y="3914775"/>
            <a:ext cx="3500438" cy="942975"/>
          </a:xfrm>
          <a:prstGeom prst="flowChartProcess">
            <a:avLst/>
          </a:prstGeom>
          <a:solidFill>
            <a:schemeClr val="accent4">
              <a:lumMod val="40000"/>
              <a:lumOff val="60000"/>
            </a:schemeClr>
          </a:solidFill>
          <a:ln w="9525">
            <a:solidFill>
              <a:schemeClr val="tx1"/>
            </a:solidFill>
            <a:miter lim="800000"/>
            <a:headEnd/>
            <a:tailEnd/>
          </a:ln>
        </p:spPr>
        <p:txBody>
          <a:bodyPr anchor="ctr"/>
          <a:lstStyle/>
          <a:p>
            <a:pPr eaLnBrk="1" hangingPunct="1">
              <a:defRPr/>
            </a:pPr>
            <a:r>
              <a:rPr lang="en-US" b="1" dirty="0">
                <a:solidFill>
                  <a:schemeClr val="tx1">
                    <a:lumMod val="50000"/>
                  </a:schemeClr>
                </a:solidFill>
                <a:latin typeface="Helvetica Neue"/>
                <a:ea typeface="ＭＳ Ｐゴシック" charset="0"/>
                <a:cs typeface="Helvetica Neue"/>
              </a:rPr>
              <a:t>The remedy is cure or normalization of the individual.</a:t>
            </a:r>
          </a:p>
        </p:txBody>
      </p:sp>
      <p:sp>
        <p:nvSpPr>
          <p:cNvPr id="24" name="AutoShape 1028"/>
          <p:cNvSpPr>
            <a:spLocks noChangeArrowheads="1"/>
          </p:cNvSpPr>
          <p:nvPr/>
        </p:nvSpPr>
        <p:spPr bwMode="auto">
          <a:xfrm>
            <a:off x="901700" y="1879600"/>
            <a:ext cx="3500438" cy="881063"/>
          </a:xfrm>
          <a:prstGeom prst="flowChartProcess">
            <a:avLst/>
          </a:prstGeom>
          <a:solidFill>
            <a:schemeClr val="accent4">
              <a:lumMod val="40000"/>
              <a:lumOff val="60000"/>
            </a:schemeClr>
          </a:solidFill>
          <a:ln w="9525">
            <a:solidFill>
              <a:schemeClr val="tx1"/>
            </a:solidFill>
            <a:miter lim="800000"/>
            <a:headEnd/>
            <a:tailEnd/>
          </a:ln>
        </p:spPr>
        <p:txBody>
          <a:bodyPr anchor="ctr"/>
          <a:lstStyle/>
          <a:p>
            <a:pPr eaLnBrk="1" hangingPunct="1">
              <a:defRPr/>
            </a:pPr>
            <a:r>
              <a:rPr lang="en-US" b="1" dirty="0">
                <a:solidFill>
                  <a:schemeClr val="tx1">
                    <a:lumMod val="50000"/>
                  </a:schemeClr>
                </a:solidFill>
                <a:latin typeface="Helvetica Neue"/>
                <a:ea typeface="ＭＳ Ｐゴシック" charset="0"/>
                <a:cs typeface="Helvetica Neue"/>
              </a:rPr>
              <a:t>Being disabled is negative.</a:t>
            </a:r>
          </a:p>
        </p:txBody>
      </p:sp>
      <p:sp>
        <p:nvSpPr>
          <p:cNvPr id="25" name="AutoShape 1030"/>
          <p:cNvSpPr>
            <a:spLocks noChangeArrowheads="1"/>
          </p:cNvSpPr>
          <p:nvPr/>
        </p:nvSpPr>
        <p:spPr bwMode="auto">
          <a:xfrm>
            <a:off x="901700" y="4964113"/>
            <a:ext cx="3500438" cy="941387"/>
          </a:xfrm>
          <a:prstGeom prst="flowChartProcess">
            <a:avLst/>
          </a:prstGeom>
          <a:solidFill>
            <a:schemeClr val="accent4">
              <a:lumMod val="40000"/>
              <a:lumOff val="60000"/>
            </a:schemeClr>
          </a:solidFill>
          <a:ln w="9525">
            <a:solidFill>
              <a:schemeClr val="tx1"/>
            </a:solidFill>
            <a:miter lim="800000"/>
            <a:headEnd/>
            <a:tailEnd/>
          </a:ln>
        </p:spPr>
        <p:txBody>
          <a:bodyPr anchor="ctr"/>
          <a:lstStyle/>
          <a:p>
            <a:pPr eaLnBrk="1" hangingPunct="1">
              <a:defRPr/>
            </a:pPr>
            <a:endParaRPr lang="en-US" b="1" dirty="0">
              <a:solidFill>
                <a:schemeClr val="tx1">
                  <a:lumMod val="50000"/>
                </a:schemeClr>
              </a:solidFill>
              <a:latin typeface="Helvetica Neue"/>
              <a:ea typeface="ＭＳ Ｐゴシック" charset="0"/>
              <a:cs typeface="Helvetica Neue"/>
            </a:endParaRPr>
          </a:p>
          <a:p>
            <a:pPr eaLnBrk="1" hangingPunct="1">
              <a:defRPr/>
            </a:pPr>
            <a:r>
              <a:rPr lang="en-US" b="1" dirty="0">
                <a:solidFill>
                  <a:schemeClr val="tx1">
                    <a:lumMod val="50000"/>
                  </a:schemeClr>
                </a:solidFill>
                <a:latin typeface="Helvetica Neue"/>
                <a:ea typeface="ＭＳ Ｐゴシック" charset="0"/>
                <a:cs typeface="Helvetica Neue"/>
              </a:rPr>
              <a:t>The agent of remedy is the professional.</a:t>
            </a:r>
          </a:p>
          <a:p>
            <a:pPr eaLnBrk="1" hangingPunct="1">
              <a:defRPr/>
            </a:pPr>
            <a:endParaRPr lang="en-US" b="1" dirty="0">
              <a:solidFill>
                <a:schemeClr val="tx1">
                  <a:lumMod val="50000"/>
                </a:schemeClr>
              </a:solidFill>
              <a:latin typeface="Helvetica Neue"/>
              <a:ea typeface="ＭＳ Ｐゴシック" charset="0"/>
              <a:cs typeface="Helvetica Neue"/>
            </a:endParaRPr>
          </a:p>
        </p:txBody>
      </p:sp>
      <p:sp>
        <p:nvSpPr>
          <p:cNvPr id="26" name="AutoShape 1031"/>
          <p:cNvSpPr>
            <a:spLocks noChangeArrowheads="1"/>
          </p:cNvSpPr>
          <p:nvPr/>
        </p:nvSpPr>
        <p:spPr bwMode="auto">
          <a:xfrm>
            <a:off x="901700" y="2876550"/>
            <a:ext cx="3500438" cy="931863"/>
          </a:xfrm>
          <a:prstGeom prst="flowChartProcess">
            <a:avLst/>
          </a:prstGeom>
          <a:solidFill>
            <a:schemeClr val="accent4">
              <a:lumMod val="40000"/>
              <a:lumOff val="60000"/>
            </a:schemeClr>
          </a:solidFill>
          <a:ln w="9525">
            <a:solidFill>
              <a:schemeClr val="tx1"/>
            </a:solidFill>
            <a:miter lim="800000"/>
            <a:headEnd/>
            <a:tailEnd/>
          </a:ln>
        </p:spPr>
        <p:txBody>
          <a:bodyPr anchor="ctr"/>
          <a:lstStyle/>
          <a:p>
            <a:pPr eaLnBrk="1" hangingPunct="1">
              <a:defRPr/>
            </a:pPr>
            <a:r>
              <a:rPr lang="en-US" b="1" dirty="0">
                <a:solidFill>
                  <a:schemeClr val="tx1">
                    <a:lumMod val="50000"/>
                  </a:schemeClr>
                </a:solidFill>
                <a:latin typeface="Helvetica Neue"/>
                <a:ea typeface="ＭＳ Ｐゴシック" charset="0"/>
                <a:cs typeface="Helvetica Neue"/>
              </a:rPr>
              <a:t>Disability resides in the individual.</a:t>
            </a:r>
          </a:p>
        </p:txBody>
      </p:sp>
      <p:sp>
        <p:nvSpPr>
          <p:cNvPr id="32775" name="Rectangle 1040"/>
          <p:cNvSpPr>
            <a:spLocks noChangeArrowheads="1"/>
          </p:cNvSpPr>
          <p:nvPr/>
        </p:nvSpPr>
        <p:spPr bwMode="auto">
          <a:xfrm>
            <a:off x="5016500" y="338138"/>
            <a:ext cx="3962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pPr algn="ctr" eaLnBrk="1" hangingPunct="1"/>
            <a:r>
              <a:rPr lang="en-US" sz="3200">
                <a:latin typeface="Helvetica Neue Black Condensed" charset="0"/>
              </a:rPr>
              <a:t>Social Model  </a:t>
            </a:r>
          </a:p>
        </p:txBody>
      </p:sp>
      <p:sp>
        <p:nvSpPr>
          <p:cNvPr id="32" name="Text Box 1041"/>
          <p:cNvSpPr txBox="1">
            <a:spLocks noChangeArrowheads="1"/>
          </p:cNvSpPr>
          <p:nvPr/>
        </p:nvSpPr>
        <p:spPr bwMode="auto">
          <a:xfrm>
            <a:off x="723900" y="6016625"/>
            <a:ext cx="4168775" cy="584200"/>
          </a:xfrm>
          <a:prstGeom prst="rect">
            <a:avLst/>
          </a:prstGeom>
          <a:noFill/>
          <a:ln w="9525">
            <a:noFill/>
            <a:miter lim="800000"/>
            <a:headEnd/>
            <a:tailEnd/>
          </a:ln>
        </p:spPr>
        <p:txBody>
          <a:bodyPr anchor="b">
            <a:spAutoFit/>
          </a:bodyPr>
          <a:lstStyle/>
          <a:p>
            <a:pPr eaLnBrk="1" hangingPunct="1">
              <a:spcBef>
                <a:spcPct val="50000"/>
              </a:spcBef>
              <a:defRPr/>
            </a:pPr>
            <a:r>
              <a:rPr lang="en-US" sz="1600" dirty="0">
                <a:solidFill>
                  <a:schemeClr val="tx2">
                    <a:lumMod val="75000"/>
                  </a:schemeClr>
                </a:solidFill>
                <a:latin typeface="Helvetica Neue Medium"/>
                <a:ea typeface="ＭＳ Ｐゴシック" charset="0"/>
                <a:cs typeface="Helvetica Neue Medium"/>
              </a:rPr>
              <a:t>Carol Gill,  Director</a:t>
            </a:r>
            <a:br>
              <a:rPr lang="en-US" sz="1600" dirty="0">
                <a:solidFill>
                  <a:schemeClr val="tx2">
                    <a:lumMod val="75000"/>
                  </a:schemeClr>
                </a:solidFill>
                <a:latin typeface="Helvetica Neue Medium"/>
                <a:ea typeface="ＭＳ Ｐゴシック" charset="0"/>
                <a:cs typeface="Helvetica Neue Medium"/>
              </a:rPr>
            </a:br>
            <a:r>
              <a:rPr lang="en-US" sz="1600" dirty="0">
                <a:solidFill>
                  <a:schemeClr val="tx2">
                    <a:lumMod val="75000"/>
                  </a:schemeClr>
                </a:solidFill>
                <a:latin typeface="Helvetica Neue Medium"/>
                <a:ea typeface="ＭＳ Ｐゴシック" charset="0"/>
                <a:cs typeface="Helvetica Neue Medium"/>
              </a:rPr>
              <a:t>Chicago Institute of Disability Research</a:t>
            </a:r>
          </a:p>
        </p:txBody>
      </p:sp>
      <p:grpSp>
        <p:nvGrpSpPr>
          <p:cNvPr id="41" name="Group 40"/>
          <p:cNvGrpSpPr>
            <a:grpSpLocks/>
          </p:cNvGrpSpPr>
          <p:nvPr/>
        </p:nvGrpSpPr>
        <p:grpSpPr bwMode="auto">
          <a:xfrm>
            <a:off x="4483100" y="4964113"/>
            <a:ext cx="4262438" cy="941387"/>
            <a:chOff x="4483100" y="4964113"/>
            <a:chExt cx="4262438" cy="941387"/>
          </a:xfrm>
        </p:grpSpPr>
        <p:sp>
          <p:nvSpPr>
            <p:cNvPr id="29" name="AutoShape 1034"/>
            <p:cNvSpPr>
              <a:spLocks noChangeArrowheads="1"/>
            </p:cNvSpPr>
            <p:nvPr/>
          </p:nvSpPr>
          <p:spPr bwMode="auto">
            <a:xfrm>
              <a:off x="5245100" y="4964113"/>
              <a:ext cx="3500438" cy="941387"/>
            </a:xfrm>
            <a:prstGeom prst="flowChartProcess">
              <a:avLst/>
            </a:prstGeom>
            <a:solidFill>
              <a:schemeClr val="accent4">
                <a:lumMod val="40000"/>
                <a:lumOff val="60000"/>
              </a:schemeClr>
            </a:solidFill>
            <a:ln w="9525">
              <a:solidFill>
                <a:schemeClr val="tx1"/>
              </a:solidFill>
              <a:miter lim="800000"/>
              <a:headEnd/>
              <a:tailEnd/>
            </a:ln>
          </p:spPr>
          <p:txBody>
            <a:bodyPr anchor="ctr"/>
            <a:lstStyle/>
            <a:p>
              <a:pPr eaLnBrk="1" hangingPunct="1">
                <a:defRPr/>
              </a:pPr>
              <a:r>
                <a:rPr lang="en-US" b="1" dirty="0">
                  <a:solidFill>
                    <a:schemeClr val="tx1">
                      <a:lumMod val="50000"/>
                    </a:schemeClr>
                  </a:solidFill>
                  <a:latin typeface="Helvetica Neue"/>
                  <a:ea typeface="ＭＳ Ｐゴシック" charset="0"/>
                  <a:cs typeface="Helvetica Neue"/>
                </a:rPr>
                <a:t>The agent of remedy can be the individual, an advocate, or anyone who creates change.</a:t>
              </a:r>
            </a:p>
          </p:txBody>
        </p:sp>
        <p:sp>
          <p:nvSpPr>
            <p:cNvPr id="32792" name="Line 1046"/>
            <p:cNvSpPr>
              <a:spLocks noChangeShapeType="1"/>
            </p:cNvSpPr>
            <p:nvPr/>
          </p:nvSpPr>
          <p:spPr bwMode="auto">
            <a:xfrm>
              <a:off x="4483100" y="5448301"/>
              <a:ext cx="685800" cy="0"/>
            </a:xfrm>
            <a:prstGeom prst="line">
              <a:avLst/>
            </a:prstGeom>
            <a:noFill/>
            <a:ln w="9525">
              <a:solidFill>
                <a:schemeClr val="tx2"/>
              </a:solidFill>
              <a:round/>
              <a:headEnd/>
              <a:tailEnd type="triangle" w="lg" len="med"/>
            </a:ln>
            <a:extLst>
              <a:ext uri="{909E8E84-426E-40dd-AFC4-6F175D3DCCD1}">
                <a14:hiddenFill xmlns:a14="http://schemas.microsoft.com/office/drawing/2010/main">
                  <a:noFill/>
                </a14:hiddenFill>
              </a:ext>
            </a:extLst>
          </p:spPr>
          <p:txBody>
            <a:bodyPr anchor="b"/>
            <a:lstStyle/>
            <a:p>
              <a:endParaRPr lang="en-US"/>
            </a:p>
          </p:txBody>
        </p:sp>
      </p:grpSp>
      <p:grpSp>
        <p:nvGrpSpPr>
          <p:cNvPr id="40" name="Group 39"/>
          <p:cNvGrpSpPr>
            <a:grpSpLocks/>
          </p:cNvGrpSpPr>
          <p:nvPr/>
        </p:nvGrpSpPr>
        <p:grpSpPr bwMode="auto">
          <a:xfrm>
            <a:off x="4508500" y="3914775"/>
            <a:ext cx="4237038" cy="942975"/>
            <a:chOff x="4508500" y="3915093"/>
            <a:chExt cx="4237038" cy="942975"/>
          </a:xfrm>
        </p:grpSpPr>
        <p:sp>
          <p:nvSpPr>
            <p:cNvPr id="27" name="AutoShape 1032"/>
            <p:cNvSpPr>
              <a:spLocks noChangeArrowheads="1"/>
            </p:cNvSpPr>
            <p:nvPr/>
          </p:nvSpPr>
          <p:spPr bwMode="auto">
            <a:xfrm>
              <a:off x="5245100" y="3915093"/>
              <a:ext cx="3500438" cy="942975"/>
            </a:xfrm>
            <a:prstGeom prst="flowChartProcess">
              <a:avLst/>
            </a:prstGeom>
            <a:solidFill>
              <a:schemeClr val="accent4">
                <a:lumMod val="40000"/>
                <a:lumOff val="60000"/>
              </a:schemeClr>
            </a:solidFill>
            <a:ln w="9525">
              <a:solidFill>
                <a:schemeClr val="tx1"/>
              </a:solidFill>
              <a:miter lim="800000"/>
              <a:headEnd/>
              <a:tailEnd/>
            </a:ln>
          </p:spPr>
          <p:txBody>
            <a:bodyPr anchor="ctr"/>
            <a:lstStyle/>
            <a:p>
              <a:pPr eaLnBrk="1" hangingPunct="1">
                <a:defRPr/>
              </a:pPr>
              <a:r>
                <a:rPr lang="en-US" b="1" dirty="0">
                  <a:solidFill>
                    <a:schemeClr val="tx1">
                      <a:lumMod val="50000"/>
                    </a:schemeClr>
                  </a:solidFill>
                  <a:latin typeface="Helvetica Neue"/>
                  <a:ea typeface="ＭＳ Ｐゴシック" charset="0"/>
                  <a:cs typeface="Helvetica Neue"/>
                </a:rPr>
                <a:t>The remedy is a change in the interaction between the individual and society.</a:t>
              </a:r>
            </a:p>
          </p:txBody>
        </p:sp>
        <p:sp>
          <p:nvSpPr>
            <p:cNvPr id="32790" name="Line 1047"/>
            <p:cNvSpPr>
              <a:spLocks noChangeShapeType="1"/>
            </p:cNvSpPr>
            <p:nvPr/>
          </p:nvSpPr>
          <p:spPr bwMode="auto">
            <a:xfrm>
              <a:off x="4508500" y="4399810"/>
              <a:ext cx="647700" cy="0"/>
            </a:xfrm>
            <a:prstGeom prst="line">
              <a:avLst/>
            </a:prstGeom>
            <a:noFill/>
            <a:ln w="9525">
              <a:solidFill>
                <a:schemeClr val="tx2"/>
              </a:solidFill>
              <a:round/>
              <a:headEnd/>
              <a:tailEnd type="triangle" w="lg" len="med"/>
            </a:ln>
            <a:extLst>
              <a:ext uri="{909E8E84-426E-40dd-AFC4-6F175D3DCCD1}">
                <a14:hiddenFill xmlns:a14="http://schemas.microsoft.com/office/drawing/2010/main">
                  <a:noFill/>
                </a14:hiddenFill>
              </a:ext>
            </a:extLst>
          </p:spPr>
          <p:txBody>
            <a:bodyPr anchor="b"/>
            <a:lstStyle/>
            <a:p>
              <a:endParaRPr lang="en-US"/>
            </a:p>
          </p:txBody>
        </p:sp>
      </p:grpSp>
      <p:grpSp>
        <p:nvGrpSpPr>
          <p:cNvPr id="39" name="Group 38"/>
          <p:cNvGrpSpPr>
            <a:grpSpLocks/>
          </p:cNvGrpSpPr>
          <p:nvPr/>
        </p:nvGrpSpPr>
        <p:grpSpPr bwMode="auto">
          <a:xfrm>
            <a:off x="4508500" y="2867025"/>
            <a:ext cx="4237038" cy="941388"/>
            <a:chOff x="4508500" y="2867025"/>
            <a:chExt cx="4237038" cy="941388"/>
          </a:xfrm>
        </p:grpSpPr>
        <p:sp>
          <p:nvSpPr>
            <p:cNvPr id="30" name="AutoShape 1035"/>
            <p:cNvSpPr>
              <a:spLocks noChangeArrowheads="1"/>
            </p:cNvSpPr>
            <p:nvPr/>
          </p:nvSpPr>
          <p:spPr bwMode="auto">
            <a:xfrm>
              <a:off x="5245100" y="2867025"/>
              <a:ext cx="3500438" cy="941388"/>
            </a:xfrm>
            <a:prstGeom prst="flowChartProcess">
              <a:avLst/>
            </a:prstGeom>
            <a:solidFill>
              <a:schemeClr val="accent4">
                <a:lumMod val="40000"/>
                <a:lumOff val="60000"/>
              </a:schemeClr>
            </a:solidFill>
            <a:ln w="9525">
              <a:solidFill>
                <a:schemeClr val="tx1"/>
              </a:solidFill>
              <a:miter lim="800000"/>
              <a:headEnd/>
              <a:tailEnd/>
            </a:ln>
          </p:spPr>
          <p:txBody>
            <a:bodyPr anchor="ctr"/>
            <a:lstStyle/>
            <a:p>
              <a:pPr eaLnBrk="1" hangingPunct="1">
                <a:defRPr/>
              </a:pPr>
              <a:r>
                <a:rPr lang="en-US" b="1" dirty="0">
                  <a:solidFill>
                    <a:schemeClr val="tx1">
                      <a:lumMod val="50000"/>
                    </a:schemeClr>
                  </a:solidFill>
                  <a:latin typeface="Helvetica Neue"/>
                  <a:ea typeface="ＭＳ Ｐゴシック" charset="0"/>
                  <a:cs typeface="Helvetica Neue"/>
                </a:rPr>
                <a:t>Disability derives from the interaction between the individual and society.</a:t>
              </a:r>
            </a:p>
          </p:txBody>
        </p:sp>
        <p:sp>
          <p:nvSpPr>
            <p:cNvPr id="32788" name="Line 1048"/>
            <p:cNvSpPr>
              <a:spLocks noChangeShapeType="1"/>
            </p:cNvSpPr>
            <p:nvPr/>
          </p:nvSpPr>
          <p:spPr bwMode="auto">
            <a:xfrm>
              <a:off x="4508500" y="3336925"/>
              <a:ext cx="647700" cy="0"/>
            </a:xfrm>
            <a:prstGeom prst="line">
              <a:avLst/>
            </a:prstGeom>
            <a:noFill/>
            <a:ln w="9525">
              <a:solidFill>
                <a:schemeClr val="tx2"/>
              </a:solidFill>
              <a:round/>
              <a:headEnd/>
              <a:tailEnd type="triangle" w="lg" len="med"/>
            </a:ln>
            <a:extLst>
              <a:ext uri="{909E8E84-426E-40dd-AFC4-6F175D3DCCD1}">
                <a14:hiddenFill xmlns:a14="http://schemas.microsoft.com/office/drawing/2010/main">
                  <a:noFill/>
                </a14:hiddenFill>
              </a:ext>
            </a:extLst>
          </p:spPr>
          <p:txBody>
            <a:bodyPr anchor="b"/>
            <a:lstStyle/>
            <a:p>
              <a:endParaRPr lang="en-US"/>
            </a:p>
          </p:txBody>
        </p:sp>
      </p:grpSp>
      <p:grpSp>
        <p:nvGrpSpPr>
          <p:cNvPr id="38" name="Group 37"/>
          <p:cNvGrpSpPr>
            <a:grpSpLocks/>
          </p:cNvGrpSpPr>
          <p:nvPr/>
        </p:nvGrpSpPr>
        <p:grpSpPr bwMode="auto">
          <a:xfrm>
            <a:off x="4483100" y="1879600"/>
            <a:ext cx="4262438" cy="881063"/>
            <a:chOff x="4483100" y="1879918"/>
            <a:chExt cx="4262438" cy="881062"/>
          </a:xfrm>
        </p:grpSpPr>
        <p:sp>
          <p:nvSpPr>
            <p:cNvPr id="28" name="AutoShape 1033"/>
            <p:cNvSpPr>
              <a:spLocks noChangeArrowheads="1"/>
            </p:cNvSpPr>
            <p:nvPr/>
          </p:nvSpPr>
          <p:spPr bwMode="auto">
            <a:xfrm>
              <a:off x="5245100" y="1879918"/>
              <a:ext cx="3500438" cy="881062"/>
            </a:xfrm>
            <a:prstGeom prst="flowChartProcess">
              <a:avLst/>
            </a:prstGeom>
            <a:solidFill>
              <a:schemeClr val="accent4">
                <a:lumMod val="40000"/>
                <a:lumOff val="60000"/>
              </a:schemeClr>
            </a:solidFill>
            <a:ln w="9525">
              <a:solidFill>
                <a:schemeClr val="tx1"/>
              </a:solidFill>
              <a:miter lim="800000"/>
              <a:headEnd/>
              <a:tailEnd/>
            </a:ln>
          </p:spPr>
          <p:txBody>
            <a:bodyPr anchor="ctr"/>
            <a:lstStyle/>
            <a:p>
              <a:pPr eaLnBrk="1" hangingPunct="1">
                <a:defRPr/>
              </a:pPr>
              <a:r>
                <a:rPr lang="en-US" b="1" dirty="0">
                  <a:solidFill>
                    <a:schemeClr val="tx1">
                      <a:lumMod val="50000"/>
                    </a:schemeClr>
                  </a:solidFill>
                  <a:latin typeface="Helvetica Neue"/>
                  <a:ea typeface="ＭＳ Ｐゴシック" charset="0"/>
                  <a:cs typeface="Helvetica Neue"/>
                </a:rPr>
                <a:t>Being disabled, in itself, is neutral.</a:t>
              </a:r>
            </a:p>
          </p:txBody>
        </p:sp>
        <p:sp>
          <p:nvSpPr>
            <p:cNvPr id="32786" name="Line 1049"/>
            <p:cNvSpPr>
              <a:spLocks noChangeShapeType="1"/>
            </p:cNvSpPr>
            <p:nvPr/>
          </p:nvSpPr>
          <p:spPr bwMode="auto">
            <a:xfrm>
              <a:off x="4483100" y="2330239"/>
              <a:ext cx="647700" cy="0"/>
            </a:xfrm>
            <a:prstGeom prst="line">
              <a:avLst/>
            </a:prstGeom>
            <a:noFill/>
            <a:ln w="9525">
              <a:solidFill>
                <a:schemeClr val="tx2"/>
              </a:solidFill>
              <a:round/>
              <a:headEnd/>
              <a:tailEnd type="triangle" w="lg" len="med"/>
            </a:ln>
            <a:extLst>
              <a:ext uri="{909E8E84-426E-40dd-AFC4-6F175D3DCCD1}">
                <a14:hiddenFill xmlns:a14="http://schemas.microsoft.com/office/drawing/2010/main">
                  <a:noFill/>
                </a14:hiddenFill>
              </a:ext>
            </a:extLst>
          </p:spPr>
          <p:txBody>
            <a:bodyPr anchor="b"/>
            <a:lstStyle/>
            <a:p>
              <a:endParaRPr lang="en-US"/>
            </a:p>
          </p:txBody>
        </p:sp>
      </p:grpSp>
      <p:sp>
        <p:nvSpPr>
          <p:cNvPr id="18" name="AutoShape 1028"/>
          <p:cNvSpPr>
            <a:spLocks noChangeArrowheads="1"/>
          </p:cNvSpPr>
          <p:nvPr/>
        </p:nvSpPr>
        <p:spPr bwMode="auto">
          <a:xfrm>
            <a:off x="901700" y="893763"/>
            <a:ext cx="3500438" cy="881062"/>
          </a:xfrm>
          <a:prstGeom prst="flowChartProcess">
            <a:avLst/>
          </a:prstGeom>
          <a:solidFill>
            <a:schemeClr val="accent4">
              <a:lumMod val="40000"/>
              <a:lumOff val="60000"/>
            </a:schemeClr>
          </a:solidFill>
          <a:ln w="9525">
            <a:solidFill>
              <a:schemeClr val="tx1"/>
            </a:solidFill>
            <a:miter lim="800000"/>
            <a:headEnd/>
            <a:tailEnd/>
          </a:ln>
        </p:spPr>
        <p:txBody>
          <a:bodyPr anchor="ctr"/>
          <a:lstStyle/>
          <a:p>
            <a:pPr eaLnBrk="1" hangingPunct="1">
              <a:defRPr/>
            </a:pPr>
            <a:r>
              <a:rPr lang="en-US" b="1" dirty="0">
                <a:solidFill>
                  <a:schemeClr val="tx1">
                    <a:lumMod val="50000"/>
                  </a:schemeClr>
                </a:solidFill>
                <a:latin typeface="Helvetica Neue"/>
                <a:ea typeface="ＭＳ Ｐゴシック" charset="0"/>
                <a:cs typeface="Helvetica Neue"/>
              </a:rPr>
              <a:t>Disability is a deficiency or abnormality.</a:t>
            </a:r>
          </a:p>
        </p:txBody>
      </p:sp>
      <p:grpSp>
        <p:nvGrpSpPr>
          <p:cNvPr id="37" name="Group 36"/>
          <p:cNvGrpSpPr>
            <a:grpSpLocks/>
          </p:cNvGrpSpPr>
          <p:nvPr/>
        </p:nvGrpSpPr>
        <p:grpSpPr bwMode="auto">
          <a:xfrm>
            <a:off x="4483100" y="893763"/>
            <a:ext cx="4262438" cy="881062"/>
            <a:chOff x="4483100" y="894398"/>
            <a:chExt cx="4262438" cy="881062"/>
          </a:xfrm>
        </p:grpSpPr>
        <p:sp>
          <p:nvSpPr>
            <p:cNvPr id="19" name="AutoShape 1033"/>
            <p:cNvSpPr>
              <a:spLocks noChangeArrowheads="1"/>
            </p:cNvSpPr>
            <p:nvPr/>
          </p:nvSpPr>
          <p:spPr bwMode="auto">
            <a:xfrm>
              <a:off x="5245100" y="894398"/>
              <a:ext cx="3500438" cy="881062"/>
            </a:xfrm>
            <a:prstGeom prst="flowChartProcess">
              <a:avLst/>
            </a:prstGeom>
            <a:solidFill>
              <a:schemeClr val="accent4">
                <a:lumMod val="40000"/>
                <a:lumOff val="60000"/>
              </a:schemeClr>
            </a:solidFill>
            <a:ln w="9525">
              <a:solidFill>
                <a:schemeClr val="tx1"/>
              </a:solidFill>
              <a:miter lim="800000"/>
              <a:headEnd/>
              <a:tailEnd/>
            </a:ln>
          </p:spPr>
          <p:txBody>
            <a:bodyPr anchor="ctr"/>
            <a:lstStyle/>
            <a:p>
              <a:pPr eaLnBrk="1" hangingPunct="1">
                <a:defRPr/>
              </a:pPr>
              <a:r>
                <a:rPr lang="en-US" b="1" dirty="0">
                  <a:solidFill>
                    <a:schemeClr val="tx1">
                      <a:lumMod val="50000"/>
                    </a:schemeClr>
                  </a:solidFill>
                  <a:latin typeface="Helvetica Neue"/>
                  <a:ea typeface="ＭＳ Ｐゴシック" charset="0"/>
                  <a:cs typeface="Helvetica Neue"/>
                </a:rPr>
                <a:t>Disability is a difference.  </a:t>
              </a:r>
            </a:p>
          </p:txBody>
        </p:sp>
        <p:sp>
          <p:nvSpPr>
            <p:cNvPr id="32784" name="Line 1049"/>
            <p:cNvSpPr>
              <a:spLocks noChangeShapeType="1"/>
            </p:cNvSpPr>
            <p:nvPr/>
          </p:nvSpPr>
          <p:spPr bwMode="auto">
            <a:xfrm>
              <a:off x="4483100" y="1344719"/>
              <a:ext cx="647700" cy="0"/>
            </a:xfrm>
            <a:prstGeom prst="line">
              <a:avLst/>
            </a:prstGeom>
            <a:noFill/>
            <a:ln w="9525">
              <a:solidFill>
                <a:schemeClr val="tx2"/>
              </a:solidFill>
              <a:round/>
              <a:headEnd/>
              <a:tailEnd type="triangle" w="lg" len="med"/>
            </a:ln>
            <a:extLst>
              <a:ext uri="{909E8E84-426E-40dd-AFC4-6F175D3DCCD1}">
                <a14:hiddenFill xmlns:a14="http://schemas.microsoft.com/office/drawing/2010/main">
                  <a:noFill/>
                </a14:hiddenFill>
              </a:ext>
            </a:extLst>
          </p:spPr>
          <p:txBody>
            <a:bodyPr anchor="b"/>
            <a:lstStyle/>
            <a:p>
              <a:endParaRPr lang="en-US"/>
            </a:p>
          </p:txBody>
        </p:sp>
      </p:grpSp>
    </p:spTree>
    <p:extLst>
      <p:ext uri="{BB962C8B-B14F-4D97-AF65-F5344CB8AC3E}">
        <p14:creationId xmlns:p14="http://schemas.microsoft.com/office/powerpoint/2010/main" val="26436935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2000"/>
                                  </p:stCondLst>
                                  <p:childTnLst>
                                    <p:set>
                                      <p:cBhvr>
                                        <p:cTn id="9" dur="1" fill="hold">
                                          <p:stCondLst>
                                            <p:cond delay="0"/>
                                          </p:stCondLst>
                                        </p:cTn>
                                        <p:tgtEl>
                                          <p:spTgt spid="37"/>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childTnLst>
                          </p:cTn>
                        </p:par>
                        <p:par>
                          <p:cTn id="14" fill="hold" nodeType="afterGroup">
                            <p:stCondLst>
                              <p:cond delay="0"/>
                            </p:stCondLst>
                            <p:childTnLst>
                              <p:par>
                                <p:cTn id="15" presetID="1" presetClass="entr" presetSubtype="0" fill="hold" nodeType="afterEffect">
                                  <p:stCondLst>
                                    <p:cond delay="200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par>
                          <p:cTn id="21" fill="hold" nodeType="afterGroup">
                            <p:stCondLst>
                              <p:cond delay="0"/>
                            </p:stCondLst>
                            <p:childTnLst>
                              <p:par>
                                <p:cTn id="22" presetID="1" presetClass="entr" presetSubtype="0" fill="hold" nodeType="afterEffect">
                                  <p:stCondLst>
                                    <p:cond delay="2000"/>
                                  </p:stCondLst>
                                  <p:childTnLst>
                                    <p:set>
                                      <p:cBhvr>
                                        <p:cTn id="23" dur="1" fill="hold">
                                          <p:stCondLst>
                                            <p:cond delay="0"/>
                                          </p:stCondLst>
                                        </p:cTn>
                                        <p:tgtEl>
                                          <p:spTgt spid="39"/>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par>
                          <p:cTn id="28" fill="hold" nodeType="afterGroup">
                            <p:stCondLst>
                              <p:cond delay="0"/>
                            </p:stCondLst>
                            <p:childTnLst>
                              <p:par>
                                <p:cTn id="29" presetID="1" presetClass="entr" presetSubtype="0" fill="hold" nodeType="afterEffect">
                                  <p:stCondLst>
                                    <p:cond delay="200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childTnLst>
                          </p:cTn>
                        </p:par>
                        <p:par>
                          <p:cTn id="35" fill="hold" nodeType="afterGroup">
                            <p:stCondLst>
                              <p:cond delay="0"/>
                            </p:stCondLst>
                            <p:childTnLst>
                              <p:par>
                                <p:cTn id="36" presetID="1" presetClass="entr" presetSubtype="0" fill="hold" nodeType="afterEffect">
                                  <p:stCondLst>
                                    <p:cond delay="2000"/>
                                  </p:stCondLst>
                                  <p:childTnLst>
                                    <p:set>
                                      <p:cBhvr>
                                        <p:cTn id="3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18" grpId="0" animBg="1"/>
    </p:bldLst>
  </p:timing>
</p:sld>
</file>

<file path=ppt/theme/theme1.xml><?xml version="1.0" encoding="utf-8"?>
<a:theme xmlns:a="http://schemas.openxmlformats.org/drawingml/2006/main" name="Office Theme">
  <a:themeElements>
    <a:clrScheme name="OED Color Palet">
      <a:dk1>
        <a:sysClr val="windowText" lastClr="000000"/>
      </a:dk1>
      <a:lt1>
        <a:sysClr val="window" lastClr="FFFFFF"/>
      </a:lt1>
      <a:dk2>
        <a:srgbClr val="1F497D"/>
      </a:dk2>
      <a:lt2>
        <a:srgbClr val="EEECE1"/>
      </a:lt2>
      <a:accent1>
        <a:srgbClr val="790019"/>
      </a:accent1>
      <a:accent2>
        <a:srgbClr val="FFCC33"/>
      </a:accent2>
      <a:accent3>
        <a:srgbClr val="ACB579"/>
      </a:accent3>
      <a:accent4>
        <a:srgbClr val="949383"/>
      </a:accent4>
      <a:accent5>
        <a:srgbClr val="CA9731"/>
      </a:accent5>
      <a:accent6>
        <a:srgbClr val="A94E91"/>
      </a:accent6>
      <a:hlink>
        <a:srgbClr val="CBCB98"/>
      </a:hlink>
      <a:folHlink>
        <a:srgbClr val="D7C3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22220</TotalTime>
  <Words>1587</Words>
  <Application>Microsoft Macintosh PowerPoint</Application>
  <PresentationFormat>On-screen Show (4:3)</PresentationFormat>
  <Paragraphs>376</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Minnesota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Barbara Chapin</dc:creator>
  <cp:lastModifiedBy>Default</cp:lastModifiedBy>
  <cp:revision>705</cp:revision>
  <cp:lastPrinted>2018-10-08T21:37:26Z</cp:lastPrinted>
  <dcterms:created xsi:type="dcterms:W3CDTF">2012-08-21T18:25:28Z</dcterms:created>
  <dcterms:modified xsi:type="dcterms:W3CDTF">2018-10-08T21:38:15Z</dcterms:modified>
</cp:coreProperties>
</file>