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81F4F-8A56-4439-A336-BEA8A6396EE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233675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81F4F-8A56-4439-A336-BEA8A6396EE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373681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81F4F-8A56-4439-A336-BEA8A6396EE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6526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81F4F-8A56-4439-A336-BEA8A6396EE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128459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481F4F-8A56-4439-A336-BEA8A6396EE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38623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81F4F-8A56-4439-A336-BEA8A6396EE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220390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81F4F-8A56-4439-A336-BEA8A6396EE5}"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11215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81F4F-8A56-4439-A336-BEA8A6396EE5}"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396370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81F4F-8A56-4439-A336-BEA8A6396EE5}"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243274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481F4F-8A56-4439-A336-BEA8A6396EE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394001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481F4F-8A56-4439-A336-BEA8A6396EE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06A98-8843-4798-864F-4C6FBD5B4004}" type="slidenum">
              <a:rPr lang="en-US" smtClean="0"/>
              <a:t>‹#›</a:t>
            </a:fld>
            <a:endParaRPr lang="en-US"/>
          </a:p>
        </p:txBody>
      </p:sp>
    </p:spTree>
    <p:extLst>
      <p:ext uri="{BB962C8B-B14F-4D97-AF65-F5344CB8AC3E}">
        <p14:creationId xmlns:p14="http://schemas.microsoft.com/office/powerpoint/2010/main" val="138037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81F4F-8A56-4439-A336-BEA8A6396EE5}" type="datetimeFigureOut">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06A98-8843-4798-864F-4C6FBD5B4004}" type="slidenum">
              <a:rPr lang="en-US" smtClean="0"/>
              <a:t>‹#›</a:t>
            </a:fld>
            <a:endParaRPr lang="en-US"/>
          </a:p>
        </p:txBody>
      </p:sp>
    </p:spTree>
    <p:extLst>
      <p:ext uri="{BB962C8B-B14F-4D97-AF65-F5344CB8AC3E}">
        <p14:creationId xmlns:p14="http://schemas.microsoft.com/office/powerpoint/2010/main" val="235893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8176" y="2002536"/>
            <a:ext cx="9715288" cy="707886"/>
          </a:xfrm>
          <a:prstGeom prst="rect">
            <a:avLst/>
          </a:prstGeom>
          <a:noFill/>
        </p:spPr>
        <p:txBody>
          <a:bodyPr wrap="none" rtlCol="0">
            <a:spAutoFit/>
          </a:bodyPr>
          <a:lstStyle/>
          <a:p>
            <a:r>
              <a:rPr lang="en-US" sz="4000" dirty="0" smtClean="0"/>
              <a:t>An Introduction to Automated Record Linkage</a:t>
            </a:r>
            <a:endParaRPr lang="en-US" sz="4000" dirty="0"/>
          </a:p>
        </p:txBody>
      </p:sp>
      <p:sp>
        <p:nvSpPr>
          <p:cNvPr id="5" name="TextBox 4"/>
          <p:cNvSpPr txBox="1"/>
          <p:nvPr/>
        </p:nvSpPr>
        <p:spPr>
          <a:xfrm>
            <a:off x="4562054" y="3117091"/>
            <a:ext cx="2597827" cy="830997"/>
          </a:xfrm>
          <a:prstGeom prst="rect">
            <a:avLst/>
          </a:prstGeom>
          <a:noFill/>
        </p:spPr>
        <p:txBody>
          <a:bodyPr wrap="none" rtlCol="0">
            <a:spAutoFit/>
          </a:bodyPr>
          <a:lstStyle/>
          <a:p>
            <a:pPr algn="ctr"/>
            <a:r>
              <a:rPr lang="en-US" sz="2400" dirty="0" smtClean="0"/>
              <a:t>Jonas Helgertz</a:t>
            </a:r>
          </a:p>
          <a:p>
            <a:pPr algn="ctr"/>
            <a:r>
              <a:rPr lang="en-US" sz="2400" dirty="0" smtClean="0"/>
              <a:t>helgertz@umn.edu</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393380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880"/>
            <a:ext cx="12192000" cy="584775"/>
          </a:xfrm>
          <a:prstGeom prst="rect">
            <a:avLst/>
          </a:prstGeom>
          <a:noFill/>
        </p:spPr>
        <p:txBody>
          <a:bodyPr wrap="square" rtlCol="0">
            <a:spAutoFit/>
          </a:bodyPr>
          <a:lstStyle/>
          <a:p>
            <a:pPr algn="ctr"/>
            <a:r>
              <a:rPr lang="en-US" sz="3200" dirty="0" smtClean="0"/>
              <a:t>Using the Training Data</a:t>
            </a:r>
            <a:endParaRPr lang="en-US" sz="3200" dirty="0"/>
          </a:p>
        </p:txBody>
      </p:sp>
      <p:sp>
        <p:nvSpPr>
          <p:cNvPr id="5" name="TextBox 4"/>
          <p:cNvSpPr txBox="1"/>
          <p:nvPr/>
        </p:nvSpPr>
        <p:spPr>
          <a:xfrm>
            <a:off x="474470" y="1133856"/>
            <a:ext cx="11083546"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000" i="1" dirty="0" smtClean="0"/>
              <a:t>What patterns did you observe when doing the hand-linking that characterized confirmed matches?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r>
              <a:rPr lang="en-US" sz="2000" dirty="0" smtClean="0"/>
              <a:t>A range of different machine learning algorithms available, relying on information provided by training data. </a:t>
            </a:r>
          </a:p>
          <a:p>
            <a:pPr marL="342900" indent="-342900" algn="just">
              <a:buFont typeface="Arial" panose="020B0604020202020204" pitchFamily="34" charset="0"/>
              <a:buChar char="•"/>
            </a:pPr>
            <a:r>
              <a:rPr lang="en-US" sz="2000" dirty="0" smtClean="0"/>
              <a:t>Algorithm uses measurable (observable) characteristics to quantify their importance for the probability that any 1:1 potential match should be declared a true match. </a:t>
            </a:r>
          </a:p>
          <a:p>
            <a:pPr marL="342900" indent="-342900" algn="just">
              <a:buFont typeface="Arial" panose="020B0604020202020204" pitchFamily="34" charset="0"/>
              <a:buChar char="•"/>
            </a:pPr>
            <a:r>
              <a:rPr lang="en-US" sz="2000" dirty="0" smtClean="0"/>
              <a:t>Here, we will use the </a:t>
            </a:r>
            <a:r>
              <a:rPr lang="en-US" sz="2000" dirty="0" err="1" smtClean="0"/>
              <a:t>probit</a:t>
            </a:r>
            <a:r>
              <a:rPr lang="en-US" sz="2000" dirty="0" smtClean="0"/>
              <a:t> approach suggested by </a:t>
            </a:r>
            <a:r>
              <a:rPr lang="en-US" sz="2000" dirty="0" err="1" smtClean="0"/>
              <a:t>Feigenbaum</a:t>
            </a:r>
            <a:r>
              <a:rPr lang="en-US" sz="2000" dirty="0" smtClean="0"/>
              <a:t> (2016), as it is comparatively more straightforward to understand.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We estimate a </a:t>
            </a:r>
            <a:r>
              <a:rPr lang="en-US" sz="2000" dirty="0" err="1" smtClean="0"/>
              <a:t>probit</a:t>
            </a:r>
            <a:r>
              <a:rPr lang="en-US" sz="2000" dirty="0" smtClean="0"/>
              <a:t> regression model using the training data, with the declared matches as the dependent variable, and a set of constructed variables as explanatory variables. </a:t>
            </a:r>
            <a:endParaRPr lang="en-US" sz="2000" dirty="0"/>
          </a:p>
          <a:p>
            <a:pPr algn="just"/>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1090347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91440"/>
            <a:ext cx="12204654" cy="584775"/>
          </a:xfrm>
          <a:prstGeom prst="rect">
            <a:avLst/>
          </a:prstGeom>
          <a:noFill/>
        </p:spPr>
        <p:txBody>
          <a:bodyPr wrap="square" rtlCol="0">
            <a:spAutoFit/>
          </a:bodyPr>
          <a:lstStyle/>
          <a:p>
            <a:pPr algn="ctr"/>
            <a:r>
              <a:rPr lang="en-US" sz="3200" dirty="0" smtClean="0"/>
              <a:t>Interpreting the output of the algorithm</a:t>
            </a:r>
            <a:endParaRPr lang="en-US" sz="3200" dirty="0"/>
          </a:p>
        </p:txBody>
      </p:sp>
      <p:sp>
        <p:nvSpPr>
          <p:cNvPr id="5" name="TextBox 4"/>
          <p:cNvSpPr txBox="1"/>
          <p:nvPr/>
        </p:nvSpPr>
        <p:spPr>
          <a:xfrm>
            <a:off x="299516" y="2361420"/>
            <a:ext cx="3356866" cy="1631216"/>
          </a:xfrm>
          <a:prstGeom prst="rect">
            <a:avLst/>
          </a:prstGeom>
          <a:noFill/>
        </p:spPr>
        <p:txBody>
          <a:bodyPr wrap="square" rtlCol="0">
            <a:spAutoFit/>
          </a:bodyPr>
          <a:lstStyle/>
          <a:p>
            <a:pPr algn="just"/>
            <a:r>
              <a:rPr lang="en-US" sz="2000" dirty="0" smtClean="0"/>
              <a:t>Negative coefficients means that a higher value on the variable in question, the lower the probability of a match. And vice versa.</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7" name="Picture 6"/>
          <p:cNvPicPr>
            <a:picLocks noChangeAspect="1"/>
          </p:cNvPicPr>
          <p:nvPr/>
        </p:nvPicPr>
        <p:blipFill rotWithShape="1">
          <a:blip r:embed="rId3"/>
          <a:srcRect r="49556"/>
          <a:stretch/>
        </p:blipFill>
        <p:spPr>
          <a:xfrm>
            <a:off x="3427926" y="504517"/>
            <a:ext cx="6374442" cy="6159734"/>
          </a:xfrm>
          <a:prstGeom prst="rect">
            <a:avLst/>
          </a:prstGeom>
        </p:spPr>
      </p:pic>
      <p:sp>
        <p:nvSpPr>
          <p:cNvPr id="2" name="Rectangle 1"/>
          <p:cNvSpPr/>
          <p:nvPr/>
        </p:nvSpPr>
        <p:spPr>
          <a:xfrm>
            <a:off x="5376672" y="676215"/>
            <a:ext cx="822960" cy="59880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810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73152"/>
            <a:ext cx="12204654" cy="584775"/>
          </a:xfrm>
          <a:prstGeom prst="rect">
            <a:avLst/>
          </a:prstGeom>
          <a:noFill/>
        </p:spPr>
        <p:txBody>
          <a:bodyPr wrap="square" rtlCol="0">
            <a:spAutoFit/>
          </a:bodyPr>
          <a:lstStyle/>
          <a:p>
            <a:pPr algn="ctr"/>
            <a:r>
              <a:rPr lang="en-US" sz="3200" dirty="0" smtClean="0"/>
              <a:t>Using the algorithm to generate matches </a:t>
            </a:r>
            <a:endParaRPr lang="en-US" sz="3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7" name="Picture 6"/>
          <p:cNvPicPr>
            <a:picLocks noChangeAspect="1"/>
          </p:cNvPicPr>
          <p:nvPr/>
        </p:nvPicPr>
        <p:blipFill rotWithShape="1">
          <a:blip r:embed="rId3"/>
          <a:srcRect l="2001" t="8333" r="60332" b="66000"/>
          <a:stretch/>
        </p:blipFill>
        <p:spPr>
          <a:xfrm>
            <a:off x="0" y="1229427"/>
            <a:ext cx="12244943" cy="2781300"/>
          </a:xfrm>
          <a:prstGeom prst="rect">
            <a:avLst/>
          </a:prstGeom>
        </p:spPr>
      </p:pic>
      <p:sp>
        <p:nvSpPr>
          <p:cNvPr id="8" name="Down Arrow 7"/>
          <p:cNvSpPr/>
          <p:nvPr/>
        </p:nvSpPr>
        <p:spPr>
          <a:xfrm>
            <a:off x="4648200" y="657927"/>
            <a:ext cx="484632" cy="464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21224" y="1121985"/>
            <a:ext cx="6970776" cy="2888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454" y="4228284"/>
            <a:ext cx="11083546" cy="132343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Highlighted are all constructed characteristics that the algorithm use to predict the probability of a match.</a:t>
            </a:r>
          </a:p>
          <a:p>
            <a:pPr marL="342900" indent="-342900" algn="just">
              <a:buFont typeface="Arial" panose="020B0604020202020204" pitchFamily="34" charset="0"/>
              <a:buChar char="•"/>
            </a:pPr>
            <a:r>
              <a:rPr lang="en-US" sz="2000" dirty="0" smtClean="0"/>
              <a:t>Using these in combination with the coefficients yields a predicted probability of a match, indicated by the column labeled “p”</a:t>
            </a:r>
          </a:p>
        </p:txBody>
      </p:sp>
    </p:spTree>
    <p:extLst>
      <p:ext uri="{BB962C8B-B14F-4D97-AF65-F5344CB8AC3E}">
        <p14:creationId xmlns:p14="http://schemas.microsoft.com/office/powerpoint/2010/main" val="12409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91440"/>
            <a:ext cx="12204654" cy="584775"/>
          </a:xfrm>
          <a:prstGeom prst="rect">
            <a:avLst/>
          </a:prstGeom>
          <a:noFill/>
        </p:spPr>
        <p:txBody>
          <a:bodyPr wrap="square" rtlCol="0">
            <a:spAutoFit/>
          </a:bodyPr>
          <a:lstStyle/>
          <a:p>
            <a:pPr algn="ctr"/>
            <a:r>
              <a:rPr lang="en-US" sz="3200" dirty="0" smtClean="0"/>
              <a:t>Using the algorithm to generate matches, cont’d</a:t>
            </a:r>
            <a:endParaRPr lang="en-US" sz="3200" dirty="0"/>
          </a:p>
        </p:txBody>
      </p:sp>
      <p:sp>
        <p:nvSpPr>
          <p:cNvPr id="5" name="TextBox 4"/>
          <p:cNvSpPr txBox="1"/>
          <p:nvPr/>
        </p:nvSpPr>
        <p:spPr>
          <a:xfrm>
            <a:off x="474470" y="941832"/>
            <a:ext cx="11083546"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Before assessing the quality of the linking algorithm, the researcher needs to make two choices:</a:t>
            </a:r>
          </a:p>
          <a:p>
            <a:pPr marL="514350" indent="-514350" algn="just">
              <a:buAutoNum type="romanLcParenR"/>
            </a:pPr>
            <a:r>
              <a:rPr lang="en-US" sz="2000" dirty="0" smtClean="0"/>
              <a:t>Which is the lowest acceptable predicted probability value to declare a match (p)</a:t>
            </a:r>
          </a:p>
          <a:p>
            <a:pPr marL="514350" indent="-514350" algn="just">
              <a:buAutoNum type="romanLcParenR"/>
            </a:pPr>
            <a:r>
              <a:rPr lang="en-US" sz="2000" dirty="0" smtClean="0"/>
              <a:t>How much better than the second best possible match does the best match need to be? (d = </a:t>
            </a:r>
            <a:r>
              <a:rPr lang="en-US" sz="2000" dirty="0" err="1" smtClean="0"/>
              <a:t>p</a:t>
            </a:r>
            <a:r>
              <a:rPr lang="en-US" sz="2000" baseline="-25000" dirty="0" err="1" smtClean="0"/>
              <a:t>best</a:t>
            </a:r>
            <a:r>
              <a:rPr lang="en-US" sz="2000" dirty="0" smtClean="0"/>
              <a:t>/</a:t>
            </a:r>
            <a:r>
              <a:rPr lang="en-US" sz="2000" dirty="0" err="1" smtClean="0"/>
              <a:t>p</a:t>
            </a:r>
            <a:r>
              <a:rPr lang="en-US" sz="2000" baseline="-25000" dirty="0" err="1" smtClean="0"/>
              <a:t>second</a:t>
            </a:r>
            <a:r>
              <a:rPr lang="en-US" sz="2000" baseline="-25000" dirty="0" smtClean="0"/>
              <a:t> best</a:t>
            </a:r>
            <a:r>
              <a:rPr lang="en-US" sz="2000" dirty="0" smtClean="0"/>
              <a:t>)</a:t>
            </a:r>
          </a:p>
          <a:p>
            <a:pPr marL="514350" indent="-514350" algn="just">
              <a:buAutoNum type="romanLcParenR"/>
            </a:pPr>
            <a:endParaRPr lang="en-US" sz="2000" dirty="0"/>
          </a:p>
          <a:p>
            <a:pPr marL="342900" indent="-342900" algn="just">
              <a:buFont typeface="Arial" panose="020B0604020202020204" pitchFamily="34" charset="0"/>
              <a:buChar char="•"/>
            </a:pPr>
            <a:r>
              <a:rPr lang="en-US" sz="2000" dirty="0" smtClean="0"/>
              <a:t>The higher the values on both p and d, the more restrictive the algorithm will be in determining matches.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If we choose a p of 0.5 and a d of 2, it is clear that the observation below will be declared a match, since 0.78/0.013=60, i.e. well above the threshold of 2.</a:t>
            </a:r>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7" name="Picture 6"/>
          <p:cNvPicPr>
            <a:picLocks noChangeAspect="1"/>
          </p:cNvPicPr>
          <p:nvPr/>
        </p:nvPicPr>
        <p:blipFill rotWithShape="1">
          <a:blip r:embed="rId3"/>
          <a:srcRect t="7556" r="58570" b="66667"/>
          <a:stretch/>
        </p:blipFill>
        <p:spPr>
          <a:xfrm>
            <a:off x="474470" y="4281186"/>
            <a:ext cx="11509468" cy="2387076"/>
          </a:xfrm>
          <a:prstGeom prst="rect">
            <a:avLst/>
          </a:prstGeom>
        </p:spPr>
      </p:pic>
      <p:sp>
        <p:nvSpPr>
          <p:cNvPr id="8" name="Rectangle 7"/>
          <p:cNvSpPr/>
          <p:nvPr/>
        </p:nvSpPr>
        <p:spPr>
          <a:xfrm>
            <a:off x="11407485" y="4363212"/>
            <a:ext cx="594741" cy="400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5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0050" y="182880"/>
            <a:ext cx="7563097" cy="584775"/>
          </a:xfrm>
          <a:prstGeom prst="rect">
            <a:avLst/>
          </a:prstGeom>
          <a:noFill/>
        </p:spPr>
        <p:txBody>
          <a:bodyPr wrap="none" rtlCol="0">
            <a:spAutoFit/>
          </a:bodyPr>
          <a:lstStyle/>
          <a:p>
            <a:pPr algn="ctr"/>
            <a:r>
              <a:rPr lang="en-US" sz="3200" dirty="0"/>
              <a:t>Assessing the performance of the algorithm </a:t>
            </a:r>
          </a:p>
        </p:txBody>
      </p:sp>
      <p:sp>
        <p:nvSpPr>
          <p:cNvPr id="5" name="TextBox 4"/>
          <p:cNvSpPr txBox="1"/>
          <p:nvPr/>
        </p:nvSpPr>
        <p:spPr>
          <a:xfrm>
            <a:off x="494091" y="991397"/>
            <a:ext cx="1108354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Assumption: our training data is a representative subsample of the population that we ultimately want to link</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As a result, we can compare the performance of our algorithm to the ground truth data to get a measurement of how well it will perform on a larger set of data.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 the case of James </a:t>
            </a:r>
            <a:r>
              <a:rPr lang="en-US" sz="2000" dirty="0" err="1" smtClean="0"/>
              <a:t>Broadoway</a:t>
            </a:r>
            <a:r>
              <a:rPr lang="en-US" sz="2000" dirty="0" smtClean="0"/>
              <a:t>, it would appear that declaring a match (</a:t>
            </a:r>
            <a:r>
              <a:rPr lang="en-US" sz="2000" dirty="0" err="1" smtClean="0"/>
              <a:t>pmatch</a:t>
            </a:r>
            <a:r>
              <a:rPr lang="en-US" sz="2000" dirty="0" smtClean="0"/>
              <a:t>) would result in a “true positive”, i.e. that it is a match also in the underlying ground truth data.</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7" name="Picture 6"/>
          <p:cNvPicPr>
            <a:picLocks noChangeAspect="1"/>
          </p:cNvPicPr>
          <p:nvPr/>
        </p:nvPicPr>
        <p:blipFill rotWithShape="1">
          <a:blip r:embed="rId3"/>
          <a:srcRect t="7556" r="56222" b="66667"/>
          <a:stretch/>
        </p:blipFill>
        <p:spPr>
          <a:xfrm>
            <a:off x="30260" y="3629676"/>
            <a:ext cx="12161740" cy="2387076"/>
          </a:xfrm>
          <a:prstGeom prst="rect">
            <a:avLst/>
          </a:prstGeom>
        </p:spPr>
      </p:pic>
      <p:sp>
        <p:nvSpPr>
          <p:cNvPr id="8" name="Rectangle 7"/>
          <p:cNvSpPr/>
          <p:nvPr/>
        </p:nvSpPr>
        <p:spPr>
          <a:xfrm>
            <a:off x="10963275" y="3711702"/>
            <a:ext cx="1228725" cy="400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6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4592"/>
            <a:ext cx="12192000" cy="584775"/>
          </a:xfrm>
          <a:prstGeom prst="rect">
            <a:avLst/>
          </a:prstGeom>
          <a:noFill/>
        </p:spPr>
        <p:txBody>
          <a:bodyPr wrap="square" rtlCol="0">
            <a:spAutoFit/>
          </a:bodyPr>
          <a:lstStyle/>
          <a:p>
            <a:pPr algn="ctr"/>
            <a:r>
              <a:rPr lang="en-US" sz="3200" dirty="0" smtClean="0"/>
              <a:t>Assessing the performance of the algorithm, cont’d</a:t>
            </a:r>
            <a:endParaRPr lang="en-US" sz="3200" dirty="0"/>
          </a:p>
        </p:txBody>
      </p:sp>
      <p:sp>
        <p:nvSpPr>
          <p:cNvPr id="5" name="TextBox 4"/>
          <p:cNvSpPr txBox="1"/>
          <p:nvPr/>
        </p:nvSpPr>
        <p:spPr>
          <a:xfrm>
            <a:off x="346454" y="930663"/>
            <a:ext cx="11083546"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The table below shows the four different outcomes (TP/TN/FP/FN) across a range of values of p and d.</a:t>
            </a:r>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r>
              <a:rPr lang="en-US" sz="2000" dirty="0" smtClean="0"/>
              <a:t>Holding p constant, as the value on d increases, the FP diminishes (but so does the TP)</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2" name="Picture 1"/>
          <p:cNvPicPr>
            <a:picLocks noChangeAspect="1"/>
          </p:cNvPicPr>
          <p:nvPr/>
        </p:nvPicPr>
        <p:blipFill rotWithShape="1">
          <a:blip r:embed="rId3"/>
          <a:srcRect l="54778" t="9000" r="32000" b="55333"/>
          <a:stretch/>
        </p:blipFill>
        <p:spPr>
          <a:xfrm>
            <a:off x="3621277" y="2146614"/>
            <a:ext cx="4533900" cy="4076700"/>
          </a:xfrm>
          <a:prstGeom prst="rect">
            <a:avLst/>
          </a:prstGeom>
        </p:spPr>
      </p:pic>
    </p:spTree>
    <p:extLst>
      <p:ext uri="{BB962C8B-B14F-4D97-AF65-F5344CB8AC3E}">
        <p14:creationId xmlns:p14="http://schemas.microsoft.com/office/powerpoint/2010/main" val="263179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4952" y="128016"/>
            <a:ext cx="6281528" cy="584775"/>
          </a:xfrm>
          <a:prstGeom prst="rect">
            <a:avLst/>
          </a:prstGeom>
          <a:noFill/>
        </p:spPr>
        <p:txBody>
          <a:bodyPr wrap="none" rtlCol="0">
            <a:spAutoFit/>
          </a:bodyPr>
          <a:lstStyle/>
          <a:p>
            <a:r>
              <a:rPr lang="en-US" sz="3200" dirty="0" smtClean="0"/>
              <a:t>Choosing the appropriate thresholds</a:t>
            </a:r>
            <a:endParaRPr lang="en-US" sz="3200" dirty="0"/>
          </a:p>
        </p:txBody>
      </p:sp>
      <p:sp>
        <p:nvSpPr>
          <p:cNvPr id="5" name="TextBox 4"/>
          <p:cNvSpPr txBox="1"/>
          <p:nvPr/>
        </p:nvSpPr>
        <p:spPr>
          <a:xfrm>
            <a:off x="456182" y="1014984"/>
            <a:ext cx="11083546"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Precision (share of declared positives that are accurate) and recall (share of true positives that are found) are two essential measurements, that, however, move in opposite direction…</a:t>
            </a:r>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7" name="Picture 6"/>
          <p:cNvPicPr>
            <a:picLocks noChangeAspect="1"/>
          </p:cNvPicPr>
          <p:nvPr/>
        </p:nvPicPr>
        <p:blipFill rotWithShape="1">
          <a:blip r:embed="rId3"/>
          <a:srcRect l="16395" t="15871" r="64164" b="26065"/>
          <a:stretch/>
        </p:blipFill>
        <p:spPr>
          <a:xfrm>
            <a:off x="942601" y="1930652"/>
            <a:ext cx="4204701" cy="4186096"/>
          </a:xfrm>
          <a:prstGeom prst="rect">
            <a:avLst/>
          </a:prstGeom>
        </p:spPr>
      </p:pic>
      <p:pic>
        <p:nvPicPr>
          <p:cNvPr id="8" name="Picture 7"/>
          <p:cNvPicPr>
            <a:picLocks noChangeAspect="1"/>
          </p:cNvPicPr>
          <p:nvPr/>
        </p:nvPicPr>
        <p:blipFill rotWithShape="1">
          <a:blip r:embed="rId4"/>
          <a:srcRect l="15792" t="16129" r="64337" b="26322"/>
          <a:stretch/>
        </p:blipFill>
        <p:spPr>
          <a:xfrm>
            <a:off x="5633721" y="1930652"/>
            <a:ext cx="4232686" cy="4086100"/>
          </a:xfrm>
          <a:prstGeom prst="rect">
            <a:avLst/>
          </a:prstGeom>
        </p:spPr>
      </p:pic>
      <p:sp>
        <p:nvSpPr>
          <p:cNvPr id="9" name="TextBox 8"/>
          <p:cNvSpPr txBox="1"/>
          <p:nvPr/>
        </p:nvSpPr>
        <p:spPr>
          <a:xfrm>
            <a:off x="2697480" y="6116748"/>
            <a:ext cx="1032847" cy="369332"/>
          </a:xfrm>
          <a:prstGeom prst="rect">
            <a:avLst/>
          </a:prstGeom>
          <a:noFill/>
        </p:spPr>
        <p:txBody>
          <a:bodyPr wrap="none" rtlCol="0">
            <a:spAutoFit/>
          </a:bodyPr>
          <a:lstStyle/>
          <a:p>
            <a:r>
              <a:rPr lang="en-US" dirty="0" smtClean="0"/>
              <a:t>Precision</a:t>
            </a:r>
            <a:endParaRPr lang="en-US" dirty="0"/>
          </a:p>
        </p:txBody>
      </p:sp>
      <p:sp>
        <p:nvSpPr>
          <p:cNvPr id="10" name="TextBox 9"/>
          <p:cNvSpPr txBox="1"/>
          <p:nvPr/>
        </p:nvSpPr>
        <p:spPr>
          <a:xfrm>
            <a:off x="7531608" y="6068044"/>
            <a:ext cx="733342" cy="369332"/>
          </a:xfrm>
          <a:prstGeom prst="rect">
            <a:avLst/>
          </a:prstGeom>
          <a:noFill/>
        </p:spPr>
        <p:txBody>
          <a:bodyPr wrap="none" rtlCol="0">
            <a:spAutoFit/>
          </a:bodyPr>
          <a:lstStyle/>
          <a:p>
            <a:r>
              <a:rPr lang="en-US" dirty="0" smtClean="0"/>
              <a:t>Recall</a:t>
            </a:r>
            <a:endParaRPr lang="en-US" dirty="0"/>
          </a:p>
        </p:txBody>
      </p:sp>
    </p:spTree>
    <p:extLst>
      <p:ext uri="{BB962C8B-B14F-4D97-AF65-F5344CB8AC3E}">
        <p14:creationId xmlns:p14="http://schemas.microsoft.com/office/powerpoint/2010/main" val="44166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772" y="1764792"/>
            <a:ext cx="11083546" cy="317009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We have tended to prefer the Matthew’s Correlation Coefficient when selecting optimal threshold, as it takes both precision and recall into account.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As a result, we have managed to link large populations of individuals belonging to the 1910-1920 birth cohorts across the 1920-1940 censuses and then to the death records.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 addition, we have linked 22 consecutive birth cohorts of boys from the 1930 and 1940 censuses to the death records, yielding approximately 5 million confirmed links.</a:t>
            </a:r>
          </a:p>
          <a:p>
            <a:pPr marL="342900" indent="-342900" algn="just">
              <a:buFont typeface="Arial" panose="020B0604020202020204" pitchFamily="34" charset="0"/>
              <a:buChar char="•"/>
            </a:pPr>
            <a:endParaRPr lang="en-US" sz="2000" dirty="0"/>
          </a:p>
          <a:p>
            <a:pPr algn="just"/>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157576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5344" y="0"/>
            <a:ext cx="3595664" cy="584775"/>
          </a:xfrm>
          <a:prstGeom prst="rect">
            <a:avLst/>
          </a:prstGeom>
          <a:noFill/>
        </p:spPr>
        <p:txBody>
          <a:bodyPr wrap="none" rtlCol="0">
            <a:spAutoFit/>
          </a:bodyPr>
          <a:lstStyle/>
          <a:p>
            <a:r>
              <a:rPr lang="en-US" sz="3200" dirty="0" smtClean="0"/>
              <a:t>Background and aim</a:t>
            </a:r>
            <a:endParaRPr lang="en-US" sz="3200" dirty="0"/>
          </a:p>
        </p:txBody>
      </p:sp>
      <p:sp>
        <p:nvSpPr>
          <p:cNvPr id="5" name="TextBox 4"/>
          <p:cNvSpPr txBox="1"/>
          <p:nvPr/>
        </p:nvSpPr>
        <p:spPr>
          <a:xfrm>
            <a:off x="474470" y="1133856"/>
            <a:ext cx="11083546"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Many research topics within the social sciences benefit from (or require) a life-course perspective, i.e. with data that measure individual level characteristics at various points in time.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For example, studying the relationship between education and mortality as a minimum requires information on </a:t>
            </a:r>
            <a:r>
              <a:rPr lang="en-US" sz="2000" dirty="0" smtClean="0"/>
              <a:t>completed educational </a:t>
            </a:r>
            <a:r>
              <a:rPr lang="en-US" sz="2000" dirty="0" smtClean="0"/>
              <a:t>attainment (age 25-30) and mortality, typically occurring much later.</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Survey data, sometimes linked to modern administrative register data, is frequently used to address research questions where there is a significant amount of time between exposure and outcome.</a:t>
            </a:r>
          </a:p>
          <a:p>
            <a:pPr marL="342900" indent="-342900" algn="just">
              <a:buFontTx/>
              <a:buChar char="-"/>
            </a:pPr>
            <a:r>
              <a:rPr lang="en-US" sz="2000" dirty="0" smtClean="0"/>
              <a:t>Recall bias</a:t>
            </a:r>
          </a:p>
          <a:p>
            <a:pPr marL="342900" indent="-342900" algn="just">
              <a:buFontTx/>
              <a:buChar char="-"/>
            </a:pPr>
            <a:r>
              <a:rPr lang="en-US" sz="2000" dirty="0" smtClean="0"/>
              <a:t>Costly</a:t>
            </a:r>
          </a:p>
          <a:p>
            <a:pPr marL="342900" indent="-342900" algn="just">
              <a:buFontTx/>
              <a:buChar char="-"/>
            </a:pPr>
            <a:r>
              <a:rPr lang="en-US" sz="2000" dirty="0" smtClean="0"/>
              <a:t>Limited sample size</a:t>
            </a:r>
          </a:p>
          <a:p>
            <a:pPr marL="342900" indent="-342900" algn="just">
              <a:buFontTx/>
              <a:buChar char="-"/>
            </a:pPr>
            <a:endParaRPr lang="en-US" sz="2000" dirty="0"/>
          </a:p>
          <a:p>
            <a:pPr marL="342900" indent="-342900" algn="just">
              <a:buFontTx/>
              <a:buChar char="-"/>
            </a:pPr>
            <a:endParaRPr lang="en-US" sz="2000" dirty="0" smtClean="0"/>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82230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4760" y="100584"/>
            <a:ext cx="6149825" cy="584775"/>
          </a:xfrm>
          <a:prstGeom prst="rect">
            <a:avLst/>
          </a:prstGeom>
          <a:noFill/>
        </p:spPr>
        <p:txBody>
          <a:bodyPr wrap="none" rtlCol="0">
            <a:spAutoFit/>
          </a:bodyPr>
          <a:lstStyle/>
          <a:p>
            <a:r>
              <a:rPr lang="en-US" sz="3200" dirty="0" smtClean="0"/>
              <a:t>Digitized Public Use Historical Data  </a:t>
            </a:r>
            <a:endParaRPr lang="en-US" sz="3200" dirty="0"/>
          </a:p>
        </p:txBody>
      </p:sp>
      <p:sp>
        <p:nvSpPr>
          <p:cNvPr id="5" name="TextBox 4"/>
          <p:cNvSpPr txBox="1"/>
          <p:nvPr/>
        </p:nvSpPr>
        <p:spPr>
          <a:xfrm>
            <a:off x="474470" y="1133856"/>
            <a:ext cx="11083546"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Full count U.S. censuses of  1850/1860/1870/1880/1900/1910/1920/1930/1940</a:t>
            </a:r>
          </a:p>
          <a:p>
            <a:pPr marL="342900" indent="-342900" algn="just">
              <a:buFont typeface="Arial" panose="020B0604020202020204" pitchFamily="34" charset="0"/>
              <a:buChar char="•"/>
            </a:pPr>
            <a:r>
              <a:rPr lang="en-US" sz="2000" dirty="0" smtClean="0"/>
              <a:t>Social Security Death Master File/NUMIDENT, covering a gradually increasing share of deaths occurring from around 1940 to 2013/2007</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 theory, the entire population can be followed every ten years and until death, overcoming problems associated with survey data.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Historical data sources, however, lack a consistent identifier (e.g. SSN) that allows for straightforward linking across sources.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Instead - as you have experienced first hand – we have to rely on other indicators to make an educated guess regarding which record in source B that corresponds to a given record in source A.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Caveats associated with hand linking include it being time consuming and expensive, as well as it being challenging to apply consistent rules and documentation/replication.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1015353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880"/>
            <a:ext cx="12192000" cy="584775"/>
          </a:xfrm>
          <a:prstGeom prst="rect">
            <a:avLst/>
          </a:prstGeom>
          <a:noFill/>
        </p:spPr>
        <p:txBody>
          <a:bodyPr wrap="square" rtlCol="0">
            <a:spAutoFit/>
          </a:bodyPr>
          <a:lstStyle/>
          <a:p>
            <a:pPr algn="ctr"/>
            <a:r>
              <a:rPr lang="en-US" sz="3200" dirty="0" smtClean="0"/>
              <a:t>Automated Methods of Record Linkage</a:t>
            </a:r>
            <a:endParaRPr lang="en-US" sz="3200" dirty="0"/>
          </a:p>
        </p:txBody>
      </p:sp>
      <p:sp>
        <p:nvSpPr>
          <p:cNvPr id="5" name="TextBox 4"/>
          <p:cNvSpPr txBox="1"/>
          <p:nvPr/>
        </p:nvSpPr>
        <p:spPr>
          <a:xfrm>
            <a:off x="447038" y="1028461"/>
            <a:ext cx="11083546" cy="594008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Sometimes using methods developed within computer science, researchers within the social sciences have embarked upon using and developing computer algorithms to link millions of individuals across different sources.</a:t>
            </a:r>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r>
              <a:rPr lang="en-US" sz="2000" dirty="0" smtClean="0"/>
              <a:t>Computationally quite demanding</a:t>
            </a: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Deterministic and probabilistic methods of linking</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Quality of linking job assessed based on </a:t>
            </a:r>
            <a:r>
              <a:rPr lang="en-US" sz="2000" dirty="0" err="1" smtClean="0"/>
              <a:t>i</a:t>
            </a:r>
            <a:r>
              <a:rPr lang="en-US" sz="2000" dirty="0" smtClean="0"/>
              <a:t>) the share of confirmed matches and, ii) estimated measures of linking precision.</a:t>
            </a: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Tx/>
              <a:buChar char="-"/>
            </a:pPr>
            <a:r>
              <a:rPr lang="en-US" sz="2000" dirty="0" smtClean="0"/>
              <a:t>Goal is typically to minimize the share of so-called false positives.</a:t>
            </a:r>
          </a:p>
          <a:p>
            <a:pPr algn="just"/>
            <a:r>
              <a:rPr lang="en-US" sz="2000" dirty="0" smtClean="0"/>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
        <p:nvSpPr>
          <p:cNvPr id="2" name="Rectangle 1"/>
          <p:cNvSpPr/>
          <p:nvPr/>
        </p:nvSpPr>
        <p:spPr>
          <a:xfrm>
            <a:off x="3493008" y="4453128"/>
            <a:ext cx="4251960" cy="1563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60981" y="3880541"/>
            <a:ext cx="1139414" cy="369332"/>
          </a:xfrm>
          <a:prstGeom prst="rect">
            <a:avLst/>
          </a:prstGeom>
          <a:noFill/>
        </p:spPr>
        <p:txBody>
          <a:bodyPr wrap="none" rtlCol="0">
            <a:spAutoFit/>
          </a:bodyPr>
          <a:lstStyle/>
          <a:p>
            <a:r>
              <a:rPr lang="en-US" b="1" dirty="0" smtClean="0"/>
              <a:t>Algorithm</a:t>
            </a:r>
            <a:endParaRPr lang="en-US" b="1" dirty="0"/>
          </a:p>
        </p:txBody>
      </p:sp>
      <p:sp>
        <p:nvSpPr>
          <p:cNvPr id="7" name="TextBox 6"/>
          <p:cNvSpPr txBox="1"/>
          <p:nvPr/>
        </p:nvSpPr>
        <p:spPr>
          <a:xfrm>
            <a:off x="4053568" y="4106844"/>
            <a:ext cx="784061" cy="369332"/>
          </a:xfrm>
          <a:prstGeom prst="rect">
            <a:avLst/>
          </a:prstGeom>
          <a:noFill/>
        </p:spPr>
        <p:txBody>
          <a:bodyPr wrap="none" rtlCol="0">
            <a:spAutoFit/>
          </a:bodyPr>
          <a:lstStyle/>
          <a:p>
            <a:r>
              <a:rPr lang="en-US" dirty="0" smtClean="0"/>
              <a:t>Match</a:t>
            </a:r>
            <a:endParaRPr lang="en-US" dirty="0"/>
          </a:p>
        </p:txBody>
      </p:sp>
      <p:sp>
        <p:nvSpPr>
          <p:cNvPr id="8" name="TextBox 7"/>
          <p:cNvSpPr txBox="1"/>
          <p:nvPr/>
        </p:nvSpPr>
        <p:spPr>
          <a:xfrm>
            <a:off x="6128590" y="4133479"/>
            <a:ext cx="1234505" cy="369332"/>
          </a:xfrm>
          <a:prstGeom prst="rect">
            <a:avLst/>
          </a:prstGeom>
          <a:noFill/>
        </p:spPr>
        <p:txBody>
          <a:bodyPr wrap="none" rtlCol="0">
            <a:spAutoFit/>
          </a:bodyPr>
          <a:lstStyle/>
          <a:p>
            <a:r>
              <a:rPr lang="en-US" dirty="0" smtClean="0"/>
              <a:t>Non-match</a:t>
            </a:r>
            <a:endParaRPr lang="en-US" dirty="0"/>
          </a:p>
        </p:txBody>
      </p:sp>
      <p:sp>
        <p:nvSpPr>
          <p:cNvPr id="9" name="TextBox 8"/>
          <p:cNvSpPr txBox="1"/>
          <p:nvPr/>
        </p:nvSpPr>
        <p:spPr>
          <a:xfrm>
            <a:off x="2708947" y="4619118"/>
            <a:ext cx="784061" cy="369332"/>
          </a:xfrm>
          <a:prstGeom prst="rect">
            <a:avLst/>
          </a:prstGeom>
          <a:noFill/>
        </p:spPr>
        <p:txBody>
          <a:bodyPr wrap="none" rtlCol="0">
            <a:spAutoFit/>
          </a:bodyPr>
          <a:lstStyle/>
          <a:p>
            <a:r>
              <a:rPr lang="en-US" dirty="0" smtClean="0"/>
              <a:t>Match</a:t>
            </a:r>
            <a:endParaRPr lang="en-US" dirty="0"/>
          </a:p>
        </p:txBody>
      </p:sp>
      <p:sp>
        <p:nvSpPr>
          <p:cNvPr id="10" name="TextBox 9"/>
          <p:cNvSpPr txBox="1"/>
          <p:nvPr/>
        </p:nvSpPr>
        <p:spPr>
          <a:xfrm>
            <a:off x="2258503" y="5394960"/>
            <a:ext cx="1234505" cy="369332"/>
          </a:xfrm>
          <a:prstGeom prst="rect">
            <a:avLst/>
          </a:prstGeom>
          <a:noFill/>
        </p:spPr>
        <p:txBody>
          <a:bodyPr wrap="none" rtlCol="0">
            <a:spAutoFit/>
          </a:bodyPr>
          <a:lstStyle/>
          <a:p>
            <a:r>
              <a:rPr lang="en-US" dirty="0" smtClean="0"/>
              <a:t>Non-match</a:t>
            </a:r>
            <a:endParaRPr lang="en-US" dirty="0"/>
          </a:p>
        </p:txBody>
      </p:sp>
      <p:cxnSp>
        <p:nvCxnSpPr>
          <p:cNvPr id="12" name="Straight Connector 11"/>
          <p:cNvCxnSpPr>
            <a:stCxn id="2" idx="0"/>
          </p:cNvCxnSpPr>
          <p:nvPr/>
        </p:nvCxnSpPr>
        <p:spPr>
          <a:xfrm flipH="1">
            <a:off x="5618987" y="4453128"/>
            <a:ext cx="1" cy="1563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1"/>
            <a:endCxn id="2" idx="3"/>
          </p:cNvCxnSpPr>
          <p:nvPr/>
        </p:nvCxnSpPr>
        <p:spPr>
          <a:xfrm>
            <a:off x="3493008" y="5234940"/>
            <a:ext cx="42519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68870" y="4966590"/>
            <a:ext cx="695383" cy="369332"/>
          </a:xfrm>
          <a:prstGeom prst="rect">
            <a:avLst/>
          </a:prstGeom>
          <a:noFill/>
        </p:spPr>
        <p:txBody>
          <a:bodyPr wrap="none" rtlCol="0">
            <a:spAutoFit/>
          </a:bodyPr>
          <a:lstStyle/>
          <a:p>
            <a:r>
              <a:rPr lang="en-US" b="1" dirty="0" smtClean="0"/>
              <a:t>Truth</a:t>
            </a:r>
            <a:endParaRPr lang="en-US" b="1" dirty="0"/>
          </a:p>
        </p:txBody>
      </p:sp>
      <p:sp>
        <p:nvSpPr>
          <p:cNvPr id="16" name="TextBox 15"/>
          <p:cNvSpPr txBox="1"/>
          <p:nvPr/>
        </p:nvSpPr>
        <p:spPr>
          <a:xfrm>
            <a:off x="3847554" y="4641466"/>
            <a:ext cx="1386405" cy="369332"/>
          </a:xfrm>
          <a:prstGeom prst="rect">
            <a:avLst/>
          </a:prstGeom>
          <a:noFill/>
        </p:spPr>
        <p:txBody>
          <a:bodyPr wrap="none" rtlCol="0">
            <a:spAutoFit/>
          </a:bodyPr>
          <a:lstStyle/>
          <a:p>
            <a:r>
              <a:rPr lang="en-US" dirty="0" smtClean="0"/>
              <a:t>True positive</a:t>
            </a:r>
            <a:endParaRPr lang="en-US" dirty="0"/>
          </a:p>
        </p:txBody>
      </p:sp>
      <p:sp>
        <p:nvSpPr>
          <p:cNvPr id="17" name="TextBox 16"/>
          <p:cNvSpPr txBox="1"/>
          <p:nvPr/>
        </p:nvSpPr>
        <p:spPr>
          <a:xfrm>
            <a:off x="5988775" y="5433509"/>
            <a:ext cx="1450525" cy="369332"/>
          </a:xfrm>
          <a:prstGeom prst="rect">
            <a:avLst/>
          </a:prstGeom>
          <a:noFill/>
        </p:spPr>
        <p:txBody>
          <a:bodyPr wrap="none" rtlCol="0">
            <a:spAutoFit/>
          </a:bodyPr>
          <a:lstStyle/>
          <a:p>
            <a:r>
              <a:rPr lang="en-US" dirty="0" smtClean="0"/>
              <a:t>True negative</a:t>
            </a:r>
            <a:endParaRPr lang="en-US" dirty="0"/>
          </a:p>
        </p:txBody>
      </p:sp>
      <p:sp>
        <p:nvSpPr>
          <p:cNvPr id="18" name="TextBox 17"/>
          <p:cNvSpPr txBox="1"/>
          <p:nvPr/>
        </p:nvSpPr>
        <p:spPr>
          <a:xfrm>
            <a:off x="3856806" y="5417308"/>
            <a:ext cx="1439368" cy="369332"/>
          </a:xfrm>
          <a:prstGeom prst="rect">
            <a:avLst/>
          </a:prstGeom>
          <a:noFill/>
        </p:spPr>
        <p:txBody>
          <a:bodyPr wrap="none" rtlCol="0">
            <a:spAutoFit/>
          </a:bodyPr>
          <a:lstStyle/>
          <a:p>
            <a:r>
              <a:rPr lang="en-US" dirty="0" smtClean="0"/>
              <a:t>False positive</a:t>
            </a:r>
            <a:endParaRPr lang="en-US" dirty="0"/>
          </a:p>
        </p:txBody>
      </p:sp>
      <p:sp>
        <p:nvSpPr>
          <p:cNvPr id="19" name="TextBox 18"/>
          <p:cNvSpPr txBox="1"/>
          <p:nvPr/>
        </p:nvSpPr>
        <p:spPr>
          <a:xfrm>
            <a:off x="6015317" y="4662830"/>
            <a:ext cx="1503489" cy="369332"/>
          </a:xfrm>
          <a:prstGeom prst="rect">
            <a:avLst/>
          </a:prstGeom>
          <a:noFill/>
        </p:spPr>
        <p:txBody>
          <a:bodyPr wrap="none" rtlCol="0">
            <a:spAutoFit/>
          </a:bodyPr>
          <a:lstStyle/>
          <a:p>
            <a:r>
              <a:rPr lang="en-US" dirty="0" smtClean="0"/>
              <a:t>False negative</a:t>
            </a:r>
            <a:endParaRPr lang="en-US" dirty="0"/>
          </a:p>
        </p:txBody>
      </p:sp>
    </p:spTree>
    <p:extLst>
      <p:ext uri="{BB962C8B-B14F-4D97-AF65-F5344CB8AC3E}">
        <p14:creationId xmlns:p14="http://schemas.microsoft.com/office/powerpoint/2010/main" val="152020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64008"/>
            <a:ext cx="12204654" cy="584775"/>
          </a:xfrm>
          <a:prstGeom prst="rect">
            <a:avLst/>
          </a:prstGeom>
          <a:noFill/>
        </p:spPr>
        <p:txBody>
          <a:bodyPr wrap="square" rtlCol="0">
            <a:spAutoFit/>
          </a:bodyPr>
          <a:lstStyle/>
          <a:p>
            <a:pPr algn="ctr"/>
            <a:r>
              <a:rPr lang="en-US" sz="3200" dirty="0" smtClean="0"/>
              <a:t>Defining the population of potential matches</a:t>
            </a:r>
            <a:endParaRPr lang="en-US" sz="3200" dirty="0"/>
          </a:p>
        </p:txBody>
      </p:sp>
      <p:sp>
        <p:nvSpPr>
          <p:cNvPr id="5" name="TextBox 4"/>
          <p:cNvSpPr txBox="1"/>
          <p:nvPr/>
        </p:nvSpPr>
        <p:spPr>
          <a:xfrm>
            <a:off x="474470" y="1133856"/>
            <a:ext cx="11083546" cy="532453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Linking individuals in the 1920 census to the 1940 census, how do we restrict the population of potential matches?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E.g. Samuel Smith, born 1903 in Texas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 theory, when finding the individual in the census conducted twenty years later, he should be enumerated as a male with an identical (or at least very similar) name and born that same year and in that same state (blocking criteria).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Historical census data is, however, messy.</a:t>
            </a:r>
          </a:p>
          <a:p>
            <a:pPr marL="342900" indent="-342900" algn="just">
              <a:buFontTx/>
              <a:buChar char="-"/>
            </a:pPr>
            <a:r>
              <a:rPr lang="en-US" sz="2000" dirty="0" smtClean="0"/>
              <a:t>Population of potential matches typically defined a bit more broadly, for example by allowing for birth year to differ by +/- 3 years between the sources.</a:t>
            </a:r>
          </a:p>
          <a:p>
            <a:pPr marL="342900" indent="-342900" algn="just">
              <a:buFontTx/>
              <a:buChar char="-"/>
            </a:pPr>
            <a:endParaRPr lang="en-US" sz="2000" dirty="0"/>
          </a:p>
          <a:p>
            <a:pPr marL="342900" indent="-342900" algn="just">
              <a:buFont typeface="Arial" panose="020B0604020202020204" pitchFamily="34" charset="0"/>
              <a:buChar char="•"/>
            </a:pPr>
            <a:r>
              <a:rPr lang="en-US" sz="2000" dirty="0" smtClean="0"/>
              <a:t>Less conservative restrictions increases the likelihood that the true match will be among the potential matches, but at the expense of an increased risk of false positives.</a:t>
            </a:r>
          </a:p>
          <a:p>
            <a:pPr marL="342900" indent="-342900" algn="just">
              <a:buFont typeface="Arial" panose="020B0604020202020204" pitchFamily="34" charset="0"/>
              <a:buChar char="•"/>
            </a:pPr>
            <a:endParaRPr lang="en-US" sz="2000" dirty="0" smtClean="0"/>
          </a:p>
          <a:p>
            <a:pPr algn="just"/>
            <a:endParaRPr lang="en-US"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51854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0"/>
            <a:ext cx="12204654" cy="584775"/>
          </a:xfrm>
          <a:prstGeom prst="rect">
            <a:avLst/>
          </a:prstGeom>
          <a:noFill/>
        </p:spPr>
        <p:txBody>
          <a:bodyPr wrap="square" rtlCol="0">
            <a:spAutoFit/>
          </a:bodyPr>
          <a:lstStyle/>
          <a:p>
            <a:pPr algn="ctr"/>
            <a:r>
              <a:rPr lang="en-US" sz="3200" dirty="0" smtClean="0"/>
              <a:t>Deterministic linking</a:t>
            </a:r>
            <a:endParaRPr lang="en-US" sz="3200" dirty="0"/>
          </a:p>
        </p:txBody>
      </p:sp>
      <p:sp>
        <p:nvSpPr>
          <p:cNvPr id="5" name="TextBox 4"/>
          <p:cNvSpPr txBox="1"/>
          <p:nvPr/>
        </p:nvSpPr>
        <p:spPr>
          <a:xfrm>
            <a:off x="475613" y="746218"/>
            <a:ext cx="1108354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A simple, rules-based, way of conducting record linkage.</a:t>
            </a:r>
          </a:p>
          <a:p>
            <a:pPr marL="342900" indent="-342900" algn="just">
              <a:buFontTx/>
              <a:buChar char="-"/>
            </a:pPr>
            <a:r>
              <a:rPr lang="en-US" sz="2000" dirty="0" smtClean="0"/>
              <a:t>Pros: Easy to replicate, minimally computationally demanding</a:t>
            </a:r>
          </a:p>
          <a:p>
            <a:pPr marL="342900" indent="-342900" algn="just">
              <a:buFontTx/>
              <a:buChar char="-"/>
            </a:pPr>
            <a:r>
              <a:rPr lang="en-US" sz="2000" dirty="0" smtClean="0"/>
              <a:t>Cons: Fails to capture nuances and complexity of underlying data, selective linking</a:t>
            </a:r>
          </a:p>
          <a:p>
            <a:pPr marL="342900" indent="-342900" algn="just">
              <a:buFontTx/>
              <a:buChar char="-"/>
            </a:pPr>
            <a:endParaRPr lang="en-US" sz="2000" dirty="0"/>
          </a:p>
          <a:p>
            <a:pPr marL="342900" indent="-342900" algn="just">
              <a:buFont typeface="Arial" panose="020B0604020202020204" pitchFamily="34" charset="0"/>
              <a:buChar char="•"/>
            </a:pPr>
            <a:r>
              <a:rPr lang="en-US" sz="2000" dirty="0" smtClean="0"/>
              <a:t>Example: After obtaining population of potential matches based on chosen blocking criteria (name similarity score, birth year, sex, state of birth), matches are declared if there only exists one unique match for any given individual.</a:t>
            </a:r>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
        <p:nvSpPr>
          <p:cNvPr id="3" name="Right Arrow 2"/>
          <p:cNvSpPr/>
          <p:nvPr/>
        </p:nvSpPr>
        <p:spPr>
          <a:xfrm rot="10800000">
            <a:off x="9229725" y="3290095"/>
            <a:ext cx="857250" cy="119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9244265" y="4013995"/>
            <a:ext cx="857250" cy="119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9273888" y="5171373"/>
            <a:ext cx="857250" cy="119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36408" y="5046685"/>
            <a:ext cx="292068" cy="369332"/>
          </a:xfrm>
          <a:prstGeom prst="rect">
            <a:avLst/>
          </a:prstGeom>
          <a:noFill/>
        </p:spPr>
        <p:txBody>
          <a:bodyPr wrap="none" rtlCol="0">
            <a:spAutoFit/>
          </a:bodyPr>
          <a:lstStyle/>
          <a:p>
            <a:r>
              <a:rPr lang="en-US" dirty="0" smtClean="0"/>
              <a:t>?</a:t>
            </a:r>
            <a:endParaRPr lang="en-US" dirty="0"/>
          </a:p>
        </p:txBody>
      </p:sp>
      <p:pic>
        <p:nvPicPr>
          <p:cNvPr id="10" name="Picture 9"/>
          <p:cNvPicPr>
            <a:picLocks noChangeAspect="1"/>
          </p:cNvPicPr>
          <p:nvPr/>
        </p:nvPicPr>
        <p:blipFill rotWithShape="1">
          <a:blip r:embed="rId3"/>
          <a:srcRect l="699" t="18214" r="79217" b="53333"/>
          <a:stretch/>
        </p:blipFill>
        <p:spPr>
          <a:xfrm>
            <a:off x="2261680" y="3087285"/>
            <a:ext cx="6886575" cy="3252233"/>
          </a:xfrm>
          <a:prstGeom prst="rect">
            <a:avLst/>
          </a:prstGeom>
        </p:spPr>
      </p:pic>
    </p:spTree>
    <p:extLst>
      <p:ext uri="{BB962C8B-B14F-4D97-AF65-F5344CB8AC3E}">
        <p14:creationId xmlns:p14="http://schemas.microsoft.com/office/powerpoint/2010/main" val="612551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8105"/>
            <a:ext cx="12192000" cy="584775"/>
          </a:xfrm>
          <a:prstGeom prst="rect">
            <a:avLst/>
          </a:prstGeom>
          <a:noFill/>
        </p:spPr>
        <p:txBody>
          <a:bodyPr wrap="square" rtlCol="0">
            <a:spAutoFit/>
          </a:bodyPr>
          <a:lstStyle/>
          <a:p>
            <a:pPr algn="ctr"/>
            <a:r>
              <a:rPr lang="en-US" sz="3200" dirty="0" smtClean="0"/>
              <a:t>Deterministic linking, cont’d</a:t>
            </a:r>
            <a:endParaRPr lang="en-US" sz="3200" dirty="0"/>
          </a:p>
        </p:txBody>
      </p:sp>
      <p:sp>
        <p:nvSpPr>
          <p:cNvPr id="5" name="TextBox 4"/>
          <p:cNvSpPr txBox="1"/>
          <p:nvPr/>
        </p:nvSpPr>
        <p:spPr>
          <a:xfrm>
            <a:off x="417320" y="990981"/>
            <a:ext cx="1108354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Individuals with common names almost impossible to link, as there is no ability to distinguish between seeming equally good potential matches.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Particularly problematic when working with messy data, such as historical U.S. census data.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137356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630"/>
            <a:ext cx="12192000" cy="584775"/>
          </a:xfrm>
          <a:prstGeom prst="rect">
            <a:avLst/>
          </a:prstGeom>
          <a:noFill/>
        </p:spPr>
        <p:txBody>
          <a:bodyPr wrap="square" rtlCol="0">
            <a:spAutoFit/>
          </a:bodyPr>
          <a:lstStyle/>
          <a:p>
            <a:pPr algn="ctr"/>
            <a:r>
              <a:rPr lang="en-US" sz="3200" dirty="0" smtClean="0"/>
              <a:t>Probabilistic linking</a:t>
            </a:r>
            <a:endParaRPr lang="en-US" sz="3200" dirty="0"/>
          </a:p>
        </p:txBody>
      </p:sp>
      <p:sp>
        <p:nvSpPr>
          <p:cNvPr id="5" name="TextBox 4"/>
          <p:cNvSpPr txBox="1"/>
          <p:nvPr/>
        </p:nvSpPr>
        <p:spPr>
          <a:xfrm>
            <a:off x="474470" y="1133856"/>
            <a:ext cx="1108354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Based on the idea that the computer can be taught to recognize patterns in the data that is consistent with a given observation being the same individual across the two sources.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Essentially, conditional on the chosen blocking criteria, every potential match is assigned a probability of it being the true match, with the researcher in the following step choosing thresholds that correspond to their preferences in terms of the share of false positives that is acceptable.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spTree>
    <p:extLst>
      <p:ext uri="{BB962C8B-B14F-4D97-AF65-F5344CB8AC3E}">
        <p14:creationId xmlns:p14="http://schemas.microsoft.com/office/powerpoint/2010/main" val="357113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4" y="182880"/>
            <a:ext cx="12204654" cy="584775"/>
          </a:xfrm>
          <a:prstGeom prst="rect">
            <a:avLst/>
          </a:prstGeom>
          <a:noFill/>
        </p:spPr>
        <p:txBody>
          <a:bodyPr wrap="square" rtlCol="0">
            <a:spAutoFit/>
          </a:bodyPr>
          <a:lstStyle/>
          <a:p>
            <a:pPr algn="ctr"/>
            <a:r>
              <a:rPr lang="en-US" sz="3200" dirty="0" smtClean="0"/>
              <a:t>Establishing the “ground truth”, through training data</a:t>
            </a:r>
            <a:endParaRPr lang="en-US" sz="3200" dirty="0"/>
          </a:p>
        </p:txBody>
      </p:sp>
      <p:sp>
        <p:nvSpPr>
          <p:cNvPr id="5" name="TextBox 4"/>
          <p:cNvSpPr txBox="1"/>
          <p:nvPr/>
        </p:nvSpPr>
        <p:spPr>
          <a:xfrm>
            <a:off x="436370" y="886206"/>
            <a:ext cx="11083546"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The first task is to generate a data set of the highest quality possible, which will provide the machine learning algorithm with the information necessary to learn how to identify matches.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This is called “training data”, being a subsample of the larger population one wishes to link. As an example, if we want to link boys born 1910-1920 from the 1920 census to the 1940 census, we would extract a subsample of say, 500-5000, individuals from that population and link it to the 1940 census.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The more and better sources we use, the better the quality of the resulting training data (i.e. absence of false positives and a maximized share of true positives).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0809"/>
          <a:stretch/>
        </p:blipFill>
        <p:spPr>
          <a:xfrm>
            <a:off x="-12654" y="6016752"/>
            <a:ext cx="12204654" cy="841248"/>
          </a:xfrm>
          <a:prstGeom prst="rect">
            <a:avLst/>
          </a:prstGeom>
        </p:spPr>
      </p:pic>
      <p:pic>
        <p:nvPicPr>
          <p:cNvPr id="2" name="Picture 1"/>
          <p:cNvPicPr>
            <a:picLocks noChangeAspect="1"/>
          </p:cNvPicPr>
          <p:nvPr/>
        </p:nvPicPr>
        <p:blipFill rotWithShape="1">
          <a:blip r:embed="rId3"/>
          <a:srcRect l="1807" t="18452" r="50401" b="46193"/>
          <a:stretch/>
        </p:blipFill>
        <p:spPr>
          <a:xfrm>
            <a:off x="-13943" y="3848100"/>
            <a:ext cx="12205944" cy="3009900"/>
          </a:xfrm>
          <a:prstGeom prst="rect">
            <a:avLst/>
          </a:prstGeom>
        </p:spPr>
      </p:pic>
    </p:spTree>
    <p:extLst>
      <p:ext uri="{BB962C8B-B14F-4D97-AF65-F5344CB8AC3E}">
        <p14:creationId xmlns:p14="http://schemas.microsoft.com/office/powerpoint/2010/main" val="4226271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1423</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Helgertz</dc:creator>
  <cp:lastModifiedBy>Jonas Helgertz</cp:lastModifiedBy>
  <cp:revision>30</cp:revision>
  <dcterms:created xsi:type="dcterms:W3CDTF">2019-02-12T18:30:31Z</dcterms:created>
  <dcterms:modified xsi:type="dcterms:W3CDTF">2019-02-13T18:34:35Z</dcterms:modified>
</cp:coreProperties>
</file>