
<file path=[Content_Types].xml><?xml version="1.0" encoding="utf-8"?>
<Types xmlns="http://schemas.openxmlformats.org/package/2006/content-types">
  <Default Extension="emf" ContentType="image/x-emf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56" r:id="rId2"/>
  </p:sldIdLst>
  <p:sldSz cx="43891200" cy="21945600"/>
  <p:notesSz cx="6858000" cy="9144000"/>
  <p:defaultTextStyle>
    <a:defPPr>
      <a:defRPr lang="en-US"/>
    </a:defPPr>
    <a:lvl1pPr marL="0" algn="l" defTabSz="4389120" rtl="0" eaLnBrk="1" latinLnBrk="0" hangingPunct="1">
      <a:defRPr sz="8600" kern="1200">
        <a:solidFill>
          <a:schemeClr val="tx1"/>
        </a:solidFill>
        <a:latin typeface="+mn-lt"/>
        <a:ea typeface="+mn-ea"/>
        <a:cs typeface="+mn-cs"/>
      </a:defRPr>
    </a:lvl1pPr>
    <a:lvl2pPr marL="2194560" algn="l" defTabSz="4389120" rtl="0" eaLnBrk="1" latinLnBrk="0" hangingPunct="1">
      <a:defRPr sz="8600" kern="1200">
        <a:solidFill>
          <a:schemeClr val="tx1"/>
        </a:solidFill>
        <a:latin typeface="+mn-lt"/>
        <a:ea typeface="+mn-ea"/>
        <a:cs typeface="+mn-cs"/>
      </a:defRPr>
    </a:lvl2pPr>
    <a:lvl3pPr marL="4389120" algn="l" defTabSz="4389120" rtl="0" eaLnBrk="1" latinLnBrk="0" hangingPunct="1">
      <a:defRPr sz="8600" kern="1200">
        <a:solidFill>
          <a:schemeClr val="tx1"/>
        </a:solidFill>
        <a:latin typeface="+mn-lt"/>
        <a:ea typeface="+mn-ea"/>
        <a:cs typeface="+mn-cs"/>
      </a:defRPr>
    </a:lvl3pPr>
    <a:lvl4pPr marL="6583680" algn="l" defTabSz="4389120" rtl="0" eaLnBrk="1" latinLnBrk="0" hangingPunct="1">
      <a:defRPr sz="8600" kern="1200">
        <a:solidFill>
          <a:schemeClr val="tx1"/>
        </a:solidFill>
        <a:latin typeface="+mn-lt"/>
        <a:ea typeface="+mn-ea"/>
        <a:cs typeface="+mn-cs"/>
      </a:defRPr>
    </a:lvl4pPr>
    <a:lvl5pPr marL="8778240" algn="l" defTabSz="4389120" rtl="0" eaLnBrk="1" latinLnBrk="0" hangingPunct="1">
      <a:defRPr sz="8600" kern="1200">
        <a:solidFill>
          <a:schemeClr val="tx1"/>
        </a:solidFill>
        <a:latin typeface="+mn-lt"/>
        <a:ea typeface="+mn-ea"/>
        <a:cs typeface="+mn-cs"/>
      </a:defRPr>
    </a:lvl5pPr>
    <a:lvl6pPr marL="10972800" algn="l" defTabSz="4389120" rtl="0" eaLnBrk="1" latinLnBrk="0" hangingPunct="1">
      <a:defRPr sz="8600" kern="1200">
        <a:solidFill>
          <a:schemeClr val="tx1"/>
        </a:solidFill>
        <a:latin typeface="+mn-lt"/>
        <a:ea typeface="+mn-ea"/>
        <a:cs typeface="+mn-cs"/>
      </a:defRPr>
    </a:lvl6pPr>
    <a:lvl7pPr marL="13167360" algn="l" defTabSz="4389120" rtl="0" eaLnBrk="1" latinLnBrk="0" hangingPunct="1">
      <a:defRPr sz="8600" kern="1200">
        <a:solidFill>
          <a:schemeClr val="tx1"/>
        </a:solidFill>
        <a:latin typeface="+mn-lt"/>
        <a:ea typeface="+mn-ea"/>
        <a:cs typeface="+mn-cs"/>
      </a:defRPr>
    </a:lvl7pPr>
    <a:lvl8pPr marL="15361920" algn="l" defTabSz="4389120" rtl="0" eaLnBrk="1" latinLnBrk="0" hangingPunct="1">
      <a:defRPr sz="8600" kern="1200">
        <a:solidFill>
          <a:schemeClr val="tx1"/>
        </a:solidFill>
        <a:latin typeface="+mn-lt"/>
        <a:ea typeface="+mn-ea"/>
        <a:cs typeface="+mn-cs"/>
      </a:defRPr>
    </a:lvl8pPr>
    <a:lvl9pPr marL="17556480" algn="l" defTabSz="4389120" rtl="0" eaLnBrk="1" latinLnBrk="0" hangingPunct="1">
      <a:defRPr sz="86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 frameSlides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7F703"/>
    <a:srgbClr val="FF6600"/>
    <a:srgbClr val="009644"/>
    <a:srgbClr val="FF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 horzBarState="maximized">
    <p:restoredLeft sz="15620"/>
    <p:restoredTop sz="99304" autoAdjust="0"/>
  </p:normalViewPr>
  <p:slideViewPr>
    <p:cSldViewPr>
      <p:cViewPr>
        <p:scale>
          <a:sx n="28" d="100"/>
          <a:sy n="28" d="100"/>
        </p:scale>
        <p:origin x="-480" y="-360"/>
      </p:cViewPr>
      <p:guideLst>
        <p:guide orient="horz" pos="6912"/>
        <p:guide pos="13824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457200" cy="457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6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7.0757931574342695E-2"/>
          <c:y val="8.2904819189267995E-2"/>
          <c:w val="0.89409713588433004"/>
          <c:h val="0.81428988043161299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Full Sample</c:v>
                </c:pt>
              </c:strCache>
            </c:strRef>
          </c:tx>
          <c:spPr>
            <a:ln w="127000">
              <a:solidFill>
                <a:schemeClr val="bg1">
                  <a:lumMod val="75000"/>
                </a:schemeClr>
              </a:solidFill>
              <a:prstDash val="solid"/>
            </a:ln>
          </c:spPr>
          <c:marker>
            <c:symbol val="none"/>
          </c:marker>
          <c:cat>
            <c:strRef>
              <c:f>Sheet1!$A$2:$A$10</c:f>
              <c:strCache>
                <c:ptCount val="9"/>
                <c:pt idx="0">
                  <c:v>1st</c:v>
                </c:pt>
                <c:pt idx="1">
                  <c:v>2nd</c:v>
                </c:pt>
                <c:pt idx="2">
                  <c:v>3rd</c:v>
                </c:pt>
                <c:pt idx="3">
                  <c:v>4th</c:v>
                </c:pt>
                <c:pt idx="4">
                  <c:v>5th</c:v>
                </c:pt>
                <c:pt idx="5">
                  <c:v>6th</c:v>
                </c:pt>
                <c:pt idx="6">
                  <c:v>7th</c:v>
                </c:pt>
                <c:pt idx="7">
                  <c:v>8th</c:v>
                </c:pt>
                <c:pt idx="8">
                  <c:v>9th</c:v>
                </c:pt>
              </c:strCache>
            </c:strRef>
          </c:cat>
          <c:val>
            <c:numRef>
              <c:f>Sheet1!$B$2:$B$10</c:f>
              <c:numCache>
                <c:formatCode>0.0%</c:formatCode>
                <c:ptCount val="9"/>
                <c:pt idx="0">
                  <c:v>6.1699999999999998E-2</c:v>
                </c:pt>
                <c:pt idx="1">
                  <c:v>2.06E-2</c:v>
                </c:pt>
                <c:pt idx="2">
                  <c:v>1.7999999999999999E-2</c:v>
                </c:pt>
                <c:pt idx="3">
                  <c:v>1.5100000000000001E-2</c:v>
                </c:pt>
                <c:pt idx="4">
                  <c:v>1.3599999999999999E-2</c:v>
                </c:pt>
                <c:pt idx="5">
                  <c:v>1.6899999999999998E-2</c:v>
                </c:pt>
                <c:pt idx="6">
                  <c:v>2.0799999999999999E-2</c:v>
                </c:pt>
                <c:pt idx="7">
                  <c:v>1.9099999999999999E-2</c:v>
                </c:pt>
                <c:pt idx="8">
                  <c:v>2.86E-2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Boys</c:v>
                </c:pt>
              </c:strCache>
            </c:strRef>
          </c:tx>
          <c:spPr>
            <a:ln w="127000" cmpd="sng">
              <a:solidFill>
                <a:srgbClr val="FF0000"/>
              </a:solidFill>
            </a:ln>
          </c:spPr>
          <c:marker>
            <c:symbol val="none"/>
          </c:marker>
          <c:cat>
            <c:strRef>
              <c:f>Sheet1!$A$2:$A$10</c:f>
              <c:strCache>
                <c:ptCount val="9"/>
                <c:pt idx="0">
                  <c:v>1st</c:v>
                </c:pt>
                <c:pt idx="1">
                  <c:v>2nd</c:v>
                </c:pt>
                <c:pt idx="2">
                  <c:v>3rd</c:v>
                </c:pt>
                <c:pt idx="3">
                  <c:v>4th</c:v>
                </c:pt>
                <c:pt idx="4">
                  <c:v>5th</c:v>
                </c:pt>
                <c:pt idx="5">
                  <c:v>6th</c:v>
                </c:pt>
                <c:pt idx="6">
                  <c:v>7th</c:v>
                </c:pt>
                <c:pt idx="7">
                  <c:v>8th</c:v>
                </c:pt>
                <c:pt idx="8">
                  <c:v>9th</c:v>
                </c:pt>
              </c:strCache>
            </c:strRef>
          </c:cat>
          <c:val>
            <c:numRef>
              <c:f>Sheet1!$C$2:$C$10</c:f>
              <c:numCache>
                <c:formatCode>0.0%</c:formatCode>
                <c:ptCount val="9"/>
                <c:pt idx="0">
                  <c:v>6.4699999999999994E-2</c:v>
                </c:pt>
                <c:pt idx="1">
                  <c:v>2.1899999999999999E-2</c:v>
                </c:pt>
                <c:pt idx="2">
                  <c:v>2.0199999999999999E-2</c:v>
                </c:pt>
                <c:pt idx="3">
                  <c:v>1.54E-2</c:v>
                </c:pt>
                <c:pt idx="4">
                  <c:v>1.4E-2</c:v>
                </c:pt>
                <c:pt idx="5">
                  <c:v>1.9E-2</c:v>
                </c:pt>
                <c:pt idx="6">
                  <c:v>2.3199999999999998E-2</c:v>
                </c:pt>
                <c:pt idx="7">
                  <c:v>2.2100000000000002E-2</c:v>
                </c:pt>
                <c:pt idx="8">
                  <c:v>3.4799999999999998E-2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Girls</c:v>
                </c:pt>
              </c:strCache>
            </c:strRef>
          </c:tx>
          <c:spPr>
            <a:ln w="127000" cmpd="sng">
              <a:solidFill>
                <a:schemeClr val="tx2">
                  <a:lumMod val="60000"/>
                  <a:lumOff val="40000"/>
                </a:schemeClr>
              </a:solidFill>
              <a:prstDash val="solid"/>
            </a:ln>
          </c:spPr>
          <c:marker>
            <c:symbol val="none"/>
          </c:marker>
          <c:cat>
            <c:strRef>
              <c:f>Sheet1!$A$2:$A$10</c:f>
              <c:strCache>
                <c:ptCount val="9"/>
                <c:pt idx="0">
                  <c:v>1st</c:v>
                </c:pt>
                <c:pt idx="1">
                  <c:v>2nd</c:v>
                </c:pt>
                <c:pt idx="2">
                  <c:v>3rd</c:v>
                </c:pt>
                <c:pt idx="3">
                  <c:v>4th</c:v>
                </c:pt>
                <c:pt idx="4">
                  <c:v>5th</c:v>
                </c:pt>
                <c:pt idx="5">
                  <c:v>6th</c:v>
                </c:pt>
                <c:pt idx="6">
                  <c:v>7th</c:v>
                </c:pt>
                <c:pt idx="7">
                  <c:v>8th</c:v>
                </c:pt>
                <c:pt idx="8">
                  <c:v>9th</c:v>
                </c:pt>
              </c:strCache>
            </c:strRef>
          </c:cat>
          <c:val>
            <c:numRef>
              <c:f>Sheet1!$D$2:$D$10</c:f>
              <c:numCache>
                <c:formatCode>0.0%</c:formatCode>
                <c:ptCount val="9"/>
                <c:pt idx="0">
                  <c:v>5.8599999999999999E-2</c:v>
                </c:pt>
                <c:pt idx="1">
                  <c:v>1.9300000000000001E-2</c:v>
                </c:pt>
                <c:pt idx="2">
                  <c:v>1.5699999999999999E-2</c:v>
                </c:pt>
                <c:pt idx="3">
                  <c:v>1.47E-2</c:v>
                </c:pt>
                <c:pt idx="4">
                  <c:v>1.32E-2</c:v>
                </c:pt>
                <c:pt idx="5">
                  <c:v>1.46E-2</c:v>
                </c:pt>
                <c:pt idx="6">
                  <c:v>1.8200000000000001E-2</c:v>
                </c:pt>
                <c:pt idx="7">
                  <c:v>1.6E-2</c:v>
                </c:pt>
                <c:pt idx="8">
                  <c:v>2.1999999999999999E-2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85101568"/>
        <c:axId val="85103360"/>
      </c:lineChart>
      <c:catAx>
        <c:axId val="85101568"/>
        <c:scaling>
          <c:orientation val="minMax"/>
        </c:scaling>
        <c:delete val="0"/>
        <c:axPos val="b"/>
        <c:majorTickMark val="out"/>
        <c:minorTickMark val="none"/>
        <c:tickLblPos val="nextTo"/>
        <c:spPr>
          <a:ln>
            <a:noFill/>
          </a:ln>
        </c:spPr>
        <c:txPr>
          <a:bodyPr/>
          <a:lstStyle/>
          <a:p>
            <a:pPr>
              <a:defRPr sz="2200"/>
            </a:pPr>
            <a:endParaRPr lang="en-US"/>
          </a:p>
        </c:txPr>
        <c:crossAx val="85103360"/>
        <c:crosses val="autoZero"/>
        <c:auto val="1"/>
        <c:lblAlgn val="ctr"/>
        <c:lblOffset val="0"/>
        <c:noMultiLvlLbl val="0"/>
      </c:catAx>
      <c:valAx>
        <c:axId val="85103360"/>
        <c:scaling>
          <c:orientation val="minMax"/>
          <c:max val="0.09"/>
          <c:min val="0"/>
        </c:scaling>
        <c:delete val="0"/>
        <c:axPos val="l"/>
        <c:numFmt formatCode="0%" sourceLinked="0"/>
        <c:majorTickMark val="out"/>
        <c:minorTickMark val="none"/>
        <c:tickLblPos val="nextTo"/>
        <c:spPr>
          <a:ln>
            <a:noFill/>
          </a:ln>
        </c:spPr>
        <c:txPr>
          <a:bodyPr/>
          <a:lstStyle/>
          <a:p>
            <a:pPr>
              <a:defRPr sz="2200"/>
            </a:pPr>
            <a:endParaRPr lang="en-US"/>
          </a:p>
        </c:txPr>
        <c:crossAx val="85101568"/>
        <c:crosses val="autoZero"/>
        <c:crossBetween val="midCat"/>
        <c:majorUnit val="0.03"/>
      </c:valAx>
      <c:spPr>
        <a:solidFill>
          <a:schemeClr val="lt1"/>
        </a:solidFill>
        <a:ln w="25400" cap="flat" cmpd="sng" algn="ctr">
          <a:noFill/>
          <a:prstDash val="solid"/>
        </a:ln>
        <a:effectLst/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7.0757931574342695E-2"/>
          <c:y val="8.2904819189267995E-2"/>
          <c:w val="0.89409713588433004"/>
          <c:h val="0.81428988043161299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Whites</c:v>
                </c:pt>
              </c:strCache>
            </c:strRef>
          </c:tx>
          <c:spPr>
            <a:ln w="127000">
              <a:solidFill>
                <a:schemeClr val="bg1">
                  <a:lumMod val="50000"/>
                </a:schemeClr>
              </a:solidFill>
              <a:prstDash val="solid"/>
            </a:ln>
          </c:spPr>
          <c:marker>
            <c:symbol val="none"/>
          </c:marker>
          <c:cat>
            <c:strRef>
              <c:f>Sheet1!$A$2:$A$10</c:f>
              <c:strCache>
                <c:ptCount val="9"/>
                <c:pt idx="0">
                  <c:v>1st</c:v>
                </c:pt>
                <c:pt idx="1">
                  <c:v>2nd</c:v>
                </c:pt>
                <c:pt idx="2">
                  <c:v>3rd</c:v>
                </c:pt>
                <c:pt idx="3">
                  <c:v>4th</c:v>
                </c:pt>
                <c:pt idx="4">
                  <c:v>5th</c:v>
                </c:pt>
                <c:pt idx="5">
                  <c:v>6th</c:v>
                </c:pt>
                <c:pt idx="6">
                  <c:v>7th</c:v>
                </c:pt>
                <c:pt idx="7">
                  <c:v>8th</c:v>
                </c:pt>
                <c:pt idx="8">
                  <c:v>9th</c:v>
                </c:pt>
              </c:strCache>
            </c:strRef>
          </c:cat>
          <c:val>
            <c:numRef>
              <c:f>Sheet1!$B$2:$B$10</c:f>
              <c:numCache>
                <c:formatCode>0.0%</c:formatCode>
                <c:ptCount val="9"/>
                <c:pt idx="0">
                  <c:v>5.3499999999999999E-2</c:v>
                </c:pt>
                <c:pt idx="1">
                  <c:v>1.7899999999999999E-2</c:v>
                </c:pt>
                <c:pt idx="2">
                  <c:v>1.26E-2</c:v>
                </c:pt>
                <c:pt idx="3">
                  <c:v>1.1599999999999999E-2</c:v>
                </c:pt>
                <c:pt idx="4">
                  <c:v>1.1599999999999999E-2</c:v>
                </c:pt>
                <c:pt idx="5">
                  <c:v>1.2999999999999999E-2</c:v>
                </c:pt>
                <c:pt idx="6">
                  <c:v>1.7399999999999999E-2</c:v>
                </c:pt>
                <c:pt idx="7">
                  <c:v>1.6E-2</c:v>
                </c:pt>
                <c:pt idx="8">
                  <c:v>2.2100000000000002E-2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Blacks</c:v>
                </c:pt>
              </c:strCache>
            </c:strRef>
          </c:tx>
          <c:spPr>
            <a:ln w="127000" cmpd="sng">
              <a:solidFill>
                <a:schemeClr val="accent4">
                  <a:lumMod val="60000"/>
                  <a:lumOff val="40000"/>
                </a:schemeClr>
              </a:solidFill>
            </a:ln>
          </c:spPr>
          <c:marker>
            <c:symbol val="none"/>
          </c:marker>
          <c:cat>
            <c:strRef>
              <c:f>Sheet1!$A$2:$A$10</c:f>
              <c:strCache>
                <c:ptCount val="9"/>
                <c:pt idx="0">
                  <c:v>1st</c:v>
                </c:pt>
                <c:pt idx="1">
                  <c:v>2nd</c:v>
                </c:pt>
                <c:pt idx="2">
                  <c:v>3rd</c:v>
                </c:pt>
                <c:pt idx="3">
                  <c:v>4th</c:v>
                </c:pt>
                <c:pt idx="4">
                  <c:v>5th</c:v>
                </c:pt>
                <c:pt idx="5">
                  <c:v>6th</c:v>
                </c:pt>
                <c:pt idx="6">
                  <c:v>7th</c:v>
                </c:pt>
                <c:pt idx="7">
                  <c:v>8th</c:v>
                </c:pt>
                <c:pt idx="8">
                  <c:v>9th</c:v>
                </c:pt>
              </c:strCache>
            </c:strRef>
          </c:cat>
          <c:val>
            <c:numRef>
              <c:f>Sheet1!$C$2:$C$10</c:f>
              <c:numCache>
                <c:formatCode>0.0%</c:formatCode>
                <c:ptCount val="9"/>
                <c:pt idx="0">
                  <c:v>8.7099999999999997E-2</c:v>
                </c:pt>
                <c:pt idx="1">
                  <c:v>0.03</c:v>
                </c:pt>
                <c:pt idx="2">
                  <c:v>3.7900000000000003E-2</c:v>
                </c:pt>
                <c:pt idx="3">
                  <c:v>2.47E-2</c:v>
                </c:pt>
                <c:pt idx="4">
                  <c:v>1.9599999999999999E-2</c:v>
                </c:pt>
                <c:pt idx="5">
                  <c:v>3.1300000000000001E-2</c:v>
                </c:pt>
                <c:pt idx="6">
                  <c:v>3.5400000000000001E-2</c:v>
                </c:pt>
                <c:pt idx="7">
                  <c:v>3.0499999999999999E-2</c:v>
                </c:pt>
                <c:pt idx="8">
                  <c:v>4.1200000000000001E-2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Hispanics</c:v>
                </c:pt>
              </c:strCache>
            </c:strRef>
          </c:tx>
          <c:spPr>
            <a:ln w="127000" cmpd="sng">
              <a:solidFill>
                <a:srgbClr val="009644"/>
              </a:solidFill>
              <a:prstDash val="solid"/>
            </a:ln>
          </c:spPr>
          <c:marker>
            <c:symbol val="none"/>
          </c:marker>
          <c:cat>
            <c:strRef>
              <c:f>Sheet1!$A$2:$A$10</c:f>
              <c:strCache>
                <c:ptCount val="9"/>
                <c:pt idx="0">
                  <c:v>1st</c:v>
                </c:pt>
                <c:pt idx="1">
                  <c:v>2nd</c:v>
                </c:pt>
                <c:pt idx="2">
                  <c:v>3rd</c:v>
                </c:pt>
                <c:pt idx="3">
                  <c:v>4th</c:v>
                </c:pt>
                <c:pt idx="4">
                  <c:v>5th</c:v>
                </c:pt>
                <c:pt idx="5">
                  <c:v>6th</c:v>
                </c:pt>
                <c:pt idx="6">
                  <c:v>7th</c:v>
                </c:pt>
                <c:pt idx="7">
                  <c:v>8th</c:v>
                </c:pt>
                <c:pt idx="8">
                  <c:v>9th</c:v>
                </c:pt>
              </c:strCache>
            </c:strRef>
          </c:cat>
          <c:val>
            <c:numRef>
              <c:f>Sheet1!$D$2:$D$10</c:f>
              <c:numCache>
                <c:formatCode>0.0%</c:formatCode>
                <c:ptCount val="9"/>
                <c:pt idx="0">
                  <c:v>6.9000000000000006E-2</c:v>
                </c:pt>
                <c:pt idx="1">
                  <c:v>2.35E-2</c:v>
                </c:pt>
                <c:pt idx="2">
                  <c:v>2.07E-2</c:v>
                </c:pt>
                <c:pt idx="3">
                  <c:v>1.9699999999999999E-2</c:v>
                </c:pt>
                <c:pt idx="4">
                  <c:v>1.49E-2</c:v>
                </c:pt>
                <c:pt idx="5">
                  <c:v>2.0299999999999999E-2</c:v>
                </c:pt>
                <c:pt idx="6">
                  <c:v>2.2599999999999999E-2</c:v>
                </c:pt>
                <c:pt idx="7">
                  <c:v>2.1700000000000001E-2</c:v>
                </c:pt>
                <c:pt idx="8">
                  <c:v>4.2299999999999997E-2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86447616"/>
        <c:axId val="86449152"/>
      </c:lineChart>
      <c:catAx>
        <c:axId val="86447616"/>
        <c:scaling>
          <c:orientation val="minMax"/>
        </c:scaling>
        <c:delete val="0"/>
        <c:axPos val="b"/>
        <c:majorTickMark val="out"/>
        <c:minorTickMark val="none"/>
        <c:tickLblPos val="nextTo"/>
        <c:spPr>
          <a:ln>
            <a:noFill/>
          </a:ln>
        </c:spPr>
        <c:txPr>
          <a:bodyPr/>
          <a:lstStyle/>
          <a:p>
            <a:pPr>
              <a:defRPr sz="2200"/>
            </a:pPr>
            <a:endParaRPr lang="en-US"/>
          </a:p>
        </c:txPr>
        <c:crossAx val="86449152"/>
        <c:crosses val="autoZero"/>
        <c:auto val="1"/>
        <c:lblAlgn val="ctr"/>
        <c:lblOffset val="0"/>
        <c:noMultiLvlLbl val="0"/>
      </c:catAx>
      <c:valAx>
        <c:axId val="86449152"/>
        <c:scaling>
          <c:orientation val="minMax"/>
          <c:max val="0.09"/>
          <c:min val="0"/>
        </c:scaling>
        <c:delete val="0"/>
        <c:axPos val="l"/>
        <c:numFmt formatCode="0%" sourceLinked="0"/>
        <c:majorTickMark val="out"/>
        <c:minorTickMark val="none"/>
        <c:tickLblPos val="nextTo"/>
        <c:spPr>
          <a:ln>
            <a:noFill/>
          </a:ln>
        </c:spPr>
        <c:txPr>
          <a:bodyPr/>
          <a:lstStyle/>
          <a:p>
            <a:pPr>
              <a:defRPr sz="2200"/>
            </a:pPr>
            <a:endParaRPr lang="en-US"/>
          </a:p>
        </c:txPr>
        <c:crossAx val="86447616"/>
        <c:crosses val="autoZero"/>
        <c:crossBetween val="midCat"/>
        <c:majorUnit val="0.03"/>
      </c:valAx>
      <c:spPr>
        <a:solidFill>
          <a:schemeClr val="lt1"/>
        </a:solidFill>
        <a:ln w="25400" cap="flat" cmpd="sng" algn="ctr">
          <a:noFill/>
          <a:prstDash val="solid"/>
        </a:ln>
        <a:effectLst/>
      </c:spPr>
    </c:plotArea>
    <c:plotVisOnly val="1"/>
    <c:dispBlanksAs val="gap"/>
    <c:showDLblsOverMax val="0"/>
  </c:chart>
  <c:spPr>
    <a:noFill/>
  </c:spPr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7.0757931574342695E-2"/>
          <c:y val="8.2904819189267995E-2"/>
          <c:w val="0.89409713588433004"/>
          <c:h val="0.81428988043161299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HS Dropout</c:v>
                </c:pt>
              </c:strCache>
            </c:strRef>
          </c:tx>
          <c:spPr>
            <a:ln w="127000">
              <a:solidFill>
                <a:srgbClr val="7030A0"/>
              </a:solidFill>
              <a:prstDash val="solid"/>
            </a:ln>
          </c:spPr>
          <c:marker>
            <c:symbol val="none"/>
          </c:marker>
          <c:cat>
            <c:strRef>
              <c:f>Sheet1!$A$2:$A$10</c:f>
              <c:strCache>
                <c:ptCount val="9"/>
                <c:pt idx="0">
                  <c:v>1st</c:v>
                </c:pt>
                <c:pt idx="1">
                  <c:v>2nd</c:v>
                </c:pt>
                <c:pt idx="2">
                  <c:v>3rd</c:v>
                </c:pt>
                <c:pt idx="3">
                  <c:v>4th</c:v>
                </c:pt>
                <c:pt idx="4">
                  <c:v>5th</c:v>
                </c:pt>
                <c:pt idx="5">
                  <c:v>6th</c:v>
                </c:pt>
                <c:pt idx="6">
                  <c:v>7th</c:v>
                </c:pt>
                <c:pt idx="7">
                  <c:v>8th</c:v>
                </c:pt>
                <c:pt idx="8">
                  <c:v>9th</c:v>
                </c:pt>
              </c:strCache>
            </c:strRef>
          </c:cat>
          <c:val>
            <c:numRef>
              <c:f>Sheet1!$B$2:$B$10</c:f>
              <c:numCache>
                <c:formatCode>0.0%</c:formatCode>
                <c:ptCount val="9"/>
                <c:pt idx="0">
                  <c:v>8.9200000000000002E-2</c:v>
                </c:pt>
                <c:pt idx="1">
                  <c:v>3.1699999999999999E-2</c:v>
                </c:pt>
                <c:pt idx="2">
                  <c:v>3.2199999999999999E-2</c:v>
                </c:pt>
                <c:pt idx="3">
                  <c:v>2.6499999999999999E-2</c:v>
                </c:pt>
                <c:pt idx="4">
                  <c:v>2.3699999999999999E-2</c:v>
                </c:pt>
                <c:pt idx="5">
                  <c:v>2.98E-2</c:v>
                </c:pt>
                <c:pt idx="6">
                  <c:v>3.09E-2</c:v>
                </c:pt>
                <c:pt idx="7">
                  <c:v>2.4E-2</c:v>
                </c:pt>
                <c:pt idx="8">
                  <c:v>5.0700000000000002E-2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HS Grad</c:v>
                </c:pt>
              </c:strCache>
            </c:strRef>
          </c:tx>
          <c:spPr>
            <a:ln w="127000" cmpd="sng">
              <a:solidFill>
                <a:srgbClr val="FF6600"/>
              </a:solidFill>
            </a:ln>
          </c:spPr>
          <c:marker>
            <c:symbol val="none"/>
          </c:marker>
          <c:cat>
            <c:strRef>
              <c:f>Sheet1!$A$2:$A$10</c:f>
              <c:strCache>
                <c:ptCount val="9"/>
                <c:pt idx="0">
                  <c:v>1st</c:v>
                </c:pt>
                <c:pt idx="1">
                  <c:v>2nd</c:v>
                </c:pt>
                <c:pt idx="2">
                  <c:v>3rd</c:v>
                </c:pt>
                <c:pt idx="3">
                  <c:v>4th</c:v>
                </c:pt>
                <c:pt idx="4">
                  <c:v>5th</c:v>
                </c:pt>
                <c:pt idx="5">
                  <c:v>6th</c:v>
                </c:pt>
                <c:pt idx="6">
                  <c:v>7th</c:v>
                </c:pt>
                <c:pt idx="7">
                  <c:v>8th</c:v>
                </c:pt>
                <c:pt idx="8">
                  <c:v>9th</c:v>
                </c:pt>
              </c:strCache>
            </c:strRef>
          </c:cat>
          <c:val>
            <c:numRef>
              <c:f>Sheet1!$C$2:$C$10</c:f>
              <c:numCache>
                <c:formatCode>0.0%</c:formatCode>
                <c:ptCount val="9"/>
                <c:pt idx="0">
                  <c:v>7.2999999999999995E-2</c:v>
                </c:pt>
                <c:pt idx="1">
                  <c:v>2.3599999999999999E-2</c:v>
                </c:pt>
                <c:pt idx="2">
                  <c:v>2.1999999999999999E-2</c:v>
                </c:pt>
                <c:pt idx="3">
                  <c:v>1.9199999999999998E-2</c:v>
                </c:pt>
                <c:pt idx="4">
                  <c:v>1.55E-2</c:v>
                </c:pt>
                <c:pt idx="5">
                  <c:v>1.95E-2</c:v>
                </c:pt>
                <c:pt idx="6">
                  <c:v>2.75E-2</c:v>
                </c:pt>
                <c:pt idx="7">
                  <c:v>2.0500000000000001E-2</c:v>
                </c:pt>
                <c:pt idx="8">
                  <c:v>3.7999999999999999E-2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Some Col.</c:v>
                </c:pt>
              </c:strCache>
            </c:strRef>
          </c:tx>
          <c:spPr>
            <a:ln w="127000" cmpd="sng">
              <a:solidFill>
                <a:srgbClr val="92D050"/>
              </a:solidFill>
              <a:prstDash val="solid"/>
            </a:ln>
          </c:spPr>
          <c:marker>
            <c:symbol val="none"/>
          </c:marker>
          <c:cat>
            <c:strRef>
              <c:f>Sheet1!$A$2:$A$10</c:f>
              <c:strCache>
                <c:ptCount val="9"/>
                <c:pt idx="0">
                  <c:v>1st</c:v>
                </c:pt>
                <c:pt idx="1">
                  <c:v>2nd</c:v>
                </c:pt>
                <c:pt idx="2">
                  <c:v>3rd</c:v>
                </c:pt>
                <c:pt idx="3">
                  <c:v>4th</c:v>
                </c:pt>
                <c:pt idx="4">
                  <c:v>5th</c:v>
                </c:pt>
                <c:pt idx="5">
                  <c:v>6th</c:v>
                </c:pt>
                <c:pt idx="6">
                  <c:v>7th</c:v>
                </c:pt>
                <c:pt idx="7">
                  <c:v>8th</c:v>
                </c:pt>
                <c:pt idx="8">
                  <c:v>9th</c:v>
                </c:pt>
              </c:strCache>
            </c:strRef>
          </c:cat>
          <c:val>
            <c:numRef>
              <c:f>Sheet1!$D$2:$D$10</c:f>
              <c:numCache>
                <c:formatCode>0.0%</c:formatCode>
                <c:ptCount val="9"/>
                <c:pt idx="0">
                  <c:v>5.6099999999999997E-2</c:v>
                </c:pt>
                <c:pt idx="1">
                  <c:v>1.8800000000000001E-2</c:v>
                </c:pt>
                <c:pt idx="2">
                  <c:v>1.5599999999999999E-2</c:v>
                </c:pt>
                <c:pt idx="3">
                  <c:v>1.38E-2</c:v>
                </c:pt>
                <c:pt idx="4">
                  <c:v>1.3299999999999999E-2</c:v>
                </c:pt>
                <c:pt idx="5">
                  <c:v>1.43E-2</c:v>
                </c:pt>
                <c:pt idx="6">
                  <c:v>1.7500000000000002E-2</c:v>
                </c:pt>
                <c:pt idx="7">
                  <c:v>1.89E-2</c:v>
                </c:pt>
                <c:pt idx="8">
                  <c:v>2.3900000000000001E-2</c:v>
                </c:pt>
              </c:numCache>
            </c:numRef>
          </c:val>
          <c:smooth val="0"/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BA+</c:v>
                </c:pt>
              </c:strCache>
            </c:strRef>
          </c:tx>
          <c:spPr>
            <a:ln w="127000">
              <a:solidFill>
                <a:schemeClr val="tx1"/>
              </a:solidFill>
            </a:ln>
          </c:spPr>
          <c:marker>
            <c:symbol val="none"/>
          </c:marker>
          <c:cat>
            <c:strRef>
              <c:f>Sheet1!$A$2:$A$10</c:f>
              <c:strCache>
                <c:ptCount val="9"/>
                <c:pt idx="0">
                  <c:v>1st</c:v>
                </c:pt>
                <c:pt idx="1">
                  <c:v>2nd</c:v>
                </c:pt>
                <c:pt idx="2">
                  <c:v>3rd</c:v>
                </c:pt>
                <c:pt idx="3">
                  <c:v>4th</c:v>
                </c:pt>
                <c:pt idx="4">
                  <c:v>5th</c:v>
                </c:pt>
                <c:pt idx="5">
                  <c:v>6th</c:v>
                </c:pt>
                <c:pt idx="6">
                  <c:v>7th</c:v>
                </c:pt>
                <c:pt idx="7">
                  <c:v>8th</c:v>
                </c:pt>
                <c:pt idx="8">
                  <c:v>9th</c:v>
                </c:pt>
              </c:strCache>
            </c:strRef>
          </c:cat>
          <c:val>
            <c:numRef>
              <c:f>Sheet1!$E$2:$E$10</c:f>
              <c:numCache>
                <c:formatCode>0.0%</c:formatCode>
                <c:ptCount val="9"/>
                <c:pt idx="0">
                  <c:v>4.2900000000000001E-2</c:v>
                </c:pt>
                <c:pt idx="1">
                  <c:v>1.46E-2</c:v>
                </c:pt>
                <c:pt idx="2">
                  <c:v>1.01E-2</c:v>
                </c:pt>
                <c:pt idx="3">
                  <c:v>7.1999999999999998E-3</c:v>
                </c:pt>
                <c:pt idx="4">
                  <c:v>8.5000000000000006E-3</c:v>
                </c:pt>
                <c:pt idx="5">
                  <c:v>1.0999999999999999E-2</c:v>
                </c:pt>
                <c:pt idx="6">
                  <c:v>1.14E-2</c:v>
                </c:pt>
                <c:pt idx="7">
                  <c:v>1.3299999999999999E-2</c:v>
                </c:pt>
                <c:pt idx="8">
                  <c:v>1.09E-2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86479616"/>
        <c:axId val="86481152"/>
      </c:lineChart>
      <c:catAx>
        <c:axId val="86479616"/>
        <c:scaling>
          <c:orientation val="minMax"/>
        </c:scaling>
        <c:delete val="0"/>
        <c:axPos val="b"/>
        <c:majorTickMark val="out"/>
        <c:minorTickMark val="none"/>
        <c:tickLblPos val="nextTo"/>
        <c:spPr>
          <a:ln>
            <a:noFill/>
          </a:ln>
        </c:spPr>
        <c:txPr>
          <a:bodyPr/>
          <a:lstStyle/>
          <a:p>
            <a:pPr>
              <a:defRPr sz="2200"/>
            </a:pPr>
            <a:endParaRPr lang="en-US"/>
          </a:p>
        </c:txPr>
        <c:crossAx val="86481152"/>
        <c:crosses val="autoZero"/>
        <c:auto val="1"/>
        <c:lblAlgn val="ctr"/>
        <c:lblOffset val="0"/>
        <c:noMultiLvlLbl val="0"/>
      </c:catAx>
      <c:valAx>
        <c:axId val="86481152"/>
        <c:scaling>
          <c:orientation val="minMax"/>
          <c:max val="0.09"/>
          <c:min val="0"/>
        </c:scaling>
        <c:delete val="0"/>
        <c:axPos val="l"/>
        <c:numFmt formatCode="0%" sourceLinked="0"/>
        <c:majorTickMark val="out"/>
        <c:minorTickMark val="none"/>
        <c:tickLblPos val="nextTo"/>
        <c:spPr>
          <a:ln>
            <a:noFill/>
          </a:ln>
        </c:spPr>
        <c:txPr>
          <a:bodyPr/>
          <a:lstStyle/>
          <a:p>
            <a:pPr>
              <a:defRPr sz="2200"/>
            </a:pPr>
            <a:endParaRPr lang="en-US"/>
          </a:p>
        </c:txPr>
        <c:crossAx val="86479616"/>
        <c:crosses val="autoZero"/>
        <c:crossBetween val="midCat"/>
        <c:majorUnit val="0.03"/>
      </c:valAx>
      <c:spPr>
        <a:solidFill>
          <a:schemeClr val="lt1"/>
        </a:solidFill>
        <a:ln w="25400" cap="flat" cmpd="sng" algn="ctr">
          <a:noFill/>
          <a:prstDash val="solid"/>
        </a:ln>
        <a:effectLst/>
      </c:spPr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7.0757931574342695E-2"/>
          <c:y val="8.2904819189267995E-2"/>
          <c:w val="0.89409713588433004"/>
          <c:h val="0.81428988043161299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Full Sample</c:v>
                </c:pt>
              </c:strCache>
            </c:strRef>
          </c:tx>
          <c:spPr>
            <a:ln w="127000">
              <a:solidFill>
                <a:schemeClr val="bg1">
                  <a:lumMod val="75000"/>
                </a:schemeClr>
              </a:solidFill>
              <a:prstDash val="solid"/>
            </a:ln>
          </c:spPr>
          <c:marker>
            <c:symbol val="none"/>
          </c:marker>
          <c:cat>
            <c:numRef>
              <c:f>Sheet1!$A$2:$A$17</c:f>
              <c:numCache>
                <c:formatCode>General</c:formatCode>
                <c:ptCount val="16"/>
                <c:pt idx="0">
                  <c:v>1995</c:v>
                </c:pt>
                <c:pt idx="1">
                  <c:v>1996</c:v>
                </c:pt>
                <c:pt idx="2">
                  <c:v>1997</c:v>
                </c:pt>
                <c:pt idx="3">
                  <c:v>1998</c:v>
                </c:pt>
                <c:pt idx="4">
                  <c:v>1999</c:v>
                </c:pt>
                <c:pt idx="5">
                  <c:v>2000</c:v>
                </c:pt>
                <c:pt idx="6">
                  <c:v>2001</c:v>
                </c:pt>
                <c:pt idx="7">
                  <c:v>2002</c:v>
                </c:pt>
                <c:pt idx="8">
                  <c:v>2003</c:v>
                </c:pt>
                <c:pt idx="9">
                  <c:v>2004</c:v>
                </c:pt>
                <c:pt idx="10">
                  <c:v>2005</c:v>
                </c:pt>
                <c:pt idx="11">
                  <c:v>2006</c:v>
                </c:pt>
                <c:pt idx="12">
                  <c:v>2007</c:v>
                </c:pt>
                <c:pt idx="13">
                  <c:v>2008</c:v>
                </c:pt>
                <c:pt idx="14">
                  <c:v>2009</c:v>
                </c:pt>
                <c:pt idx="15">
                  <c:v>2010</c:v>
                </c:pt>
              </c:numCache>
            </c:numRef>
          </c:cat>
          <c:val>
            <c:numRef>
              <c:f>Sheet1!$B$2:$B$17</c:f>
              <c:numCache>
                <c:formatCode>0.0%</c:formatCode>
                <c:ptCount val="16"/>
                <c:pt idx="0">
                  <c:v>2.6700000000000002E-2</c:v>
                </c:pt>
                <c:pt idx="1">
                  <c:v>2.18E-2</c:v>
                </c:pt>
                <c:pt idx="2">
                  <c:v>2.29E-2</c:v>
                </c:pt>
                <c:pt idx="3">
                  <c:v>2.5499999999999998E-2</c:v>
                </c:pt>
                <c:pt idx="4">
                  <c:v>2.7400000000000001E-2</c:v>
                </c:pt>
                <c:pt idx="5">
                  <c:v>2.9000000000000001E-2</c:v>
                </c:pt>
                <c:pt idx="6">
                  <c:v>2.7400000000000001E-2</c:v>
                </c:pt>
                <c:pt idx="7">
                  <c:v>2.5999999999999999E-2</c:v>
                </c:pt>
                <c:pt idx="8">
                  <c:v>2.93E-2</c:v>
                </c:pt>
                <c:pt idx="9">
                  <c:v>2.7900000000000001E-2</c:v>
                </c:pt>
                <c:pt idx="10">
                  <c:v>2.8799999999999999E-2</c:v>
                </c:pt>
                <c:pt idx="11">
                  <c:v>2.46E-2</c:v>
                </c:pt>
                <c:pt idx="12">
                  <c:v>1.9E-2</c:v>
                </c:pt>
                <c:pt idx="13">
                  <c:v>1.5100000000000001E-2</c:v>
                </c:pt>
                <c:pt idx="14">
                  <c:v>1.61E-2</c:v>
                </c:pt>
                <c:pt idx="15">
                  <c:v>1.54E-2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Boys</c:v>
                </c:pt>
              </c:strCache>
            </c:strRef>
          </c:tx>
          <c:spPr>
            <a:ln w="127000" cmpd="sng">
              <a:solidFill>
                <a:srgbClr val="FF0000"/>
              </a:solidFill>
            </a:ln>
          </c:spPr>
          <c:marker>
            <c:symbol val="none"/>
          </c:marker>
          <c:cat>
            <c:numRef>
              <c:f>Sheet1!$A$2:$A$17</c:f>
              <c:numCache>
                <c:formatCode>General</c:formatCode>
                <c:ptCount val="16"/>
                <c:pt idx="0">
                  <c:v>1995</c:v>
                </c:pt>
                <c:pt idx="1">
                  <c:v>1996</c:v>
                </c:pt>
                <c:pt idx="2">
                  <c:v>1997</c:v>
                </c:pt>
                <c:pt idx="3">
                  <c:v>1998</c:v>
                </c:pt>
                <c:pt idx="4">
                  <c:v>1999</c:v>
                </c:pt>
                <c:pt idx="5">
                  <c:v>2000</c:v>
                </c:pt>
                <c:pt idx="6">
                  <c:v>2001</c:v>
                </c:pt>
                <c:pt idx="7">
                  <c:v>2002</c:v>
                </c:pt>
                <c:pt idx="8">
                  <c:v>2003</c:v>
                </c:pt>
                <c:pt idx="9">
                  <c:v>2004</c:v>
                </c:pt>
                <c:pt idx="10">
                  <c:v>2005</c:v>
                </c:pt>
                <c:pt idx="11">
                  <c:v>2006</c:v>
                </c:pt>
                <c:pt idx="12">
                  <c:v>2007</c:v>
                </c:pt>
                <c:pt idx="13">
                  <c:v>2008</c:v>
                </c:pt>
                <c:pt idx="14">
                  <c:v>2009</c:v>
                </c:pt>
                <c:pt idx="15">
                  <c:v>2010</c:v>
                </c:pt>
              </c:numCache>
            </c:numRef>
          </c:cat>
          <c:val>
            <c:numRef>
              <c:f>Sheet1!$C$2:$C$17</c:f>
              <c:numCache>
                <c:formatCode>0.0%</c:formatCode>
                <c:ptCount val="16"/>
                <c:pt idx="0">
                  <c:v>2.7900000000000001E-2</c:v>
                </c:pt>
                <c:pt idx="1">
                  <c:v>2.58E-2</c:v>
                </c:pt>
                <c:pt idx="2">
                  <c:v>2.7E-2</c:v>
                </c:pt>
                <c:pt idx="3">
                  <c:v>2.7400000000000001E-2</c:v>
                </c:pt>
                <c:pt idx="4">
                  <c:v>3.4099999999999998E-2</c:v>
                </c:pt>
                <c:pt idx="5">
                  <c:v>3.49E-2</c:v>
                </c:pt>
                <c:pt idx="6">
                  <c:v>2.93E-2</c:v>
                </c:pt>
                <c:pt idx="7">
                  <c:v>2.92E-2</c:v>
                </c:pt>
                <c:pt idx="8">
                  <c:v>3.0200000000000001E-2</c:v>
                </c:pt>
                <c:pt idx="9">
                  <c:v>3.0099999999999998E-2</c:v>
                </c:pt>
                <c:pt idx="10">
                  <c:v>2.8500000000000001E-2</c:v>
                </c:pt>
                <c:pt idx="11">
                  <c:v>2.5999999999999999E-2</c:v>
                </c:pt>
                <c:pt idx="12">
                  <c:v>2.0199999999999999E-2</c:v>
                </c:pt>
                <c:pt idx="13">
                  <c:v>1.6899999999999998E-2</c:v>
                </c:pt>
                <c:pt idx="14">
                  <c:v>1.7000000000000001E-2</c:v>
                </c:pt>
                <c:pt idx="15">
                  <c:v>1.5900000000000001E-2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Girls</c:v>
                </c:pt>
              </c:strCache>
            </c:strRef>
          </c:tx>
          <c:spPr>
            <a:ln w="127000" cmpd="sng">
              <a:solidFill>
                <a:schemeClr val="tx2">
                  <a:lumMod val="60000"/>
                  <a:lumOff val="40000"/>
                </a:schemeClr>
              </a:solidFill>
              <a:prstDash val="solid"/>
            </a:ln>
          </c:spPr>
          <c:marker>
            <c:symbol val="none"/>
          </c:marker>
          <c:cat>
            <c:numRef>
              <c:f>Sheet1!$A$2:$A$17</c:f>
              <c:numCache>
                <c:formatCode>General</c:formatCode>
                <c:ptCount val="16"/>
                <c:pt idx="0">
                  <c:v>1995</c:v>
                </c:pt>
                <c:pt idx="1">
                  <c:v>1996</c:v>
                </c:pt>
                <c:pt idx="2">
                  <c:v>1997</c:v>
                </c:pt>
                <c:pt idx="3">
                  <c:v>1998</c:v>
                </c:pt>
                <c:pt idx="4">
                  <c:v>1999</c:v>
                </c:pt>
                <c:pt idx="5">
                  <c:v>2000</c:v>
                </c:pt>
                <c:pt idx="6">
                  <c:v>2001</c:v>
                </c:pt>
                <c:pt idx="7">
                  <c:v>2002</c:v>
                </c:pt>
                <c:pt idx="8">
                  <c:v>2003</c:v>
                </c:pt>
                <c:pt idx="9">
                  <c:v>2004</c:v>
                </c:pt>
                <c:pt idx="10">
                  <c:v>2005</c:v>
                </c:pt>
                <c:pt idx="11">
                  <c:v>2006</c:v>
                </c:pt>
                <c:pt idx="12">
                  <c:v>2007</c:v>
                </c:pt>
                <c:pt idx="13">
                  <c:v>2008</c:v>
                </c:pt>
                <c:pt idx="14">
                  <c:v>2009</c:v>
                </c:pt>
                <c:pt idx="15">
                  <c:v>2010</c:v>
                </c:pt>
              </c:numCache>
            </c:numRef>
          </c:cat>
          <c:val>
            <c:numRef>
              <c:f>Sheet1!$D$2:$D$17</c:f>
              <c:numCache>
                <c:formatCode>0.0%</c:formatCode>
                <c:ptCount val="16"/>
                <c:pt idx="0">
                  <c:v>2.5399999999999999E-2</c:v>
                </c:pt>
                <c:pt idx="1">
                  <c:v>1.7600000000000001E-2</c:v>
                </c:pt>
                <c:pt idx="2">
                  <c:v>1.8499999999999999E-2</c:v>
                </c:pt>
                <c:pt idx="3">
                  <c:v>2.35E-2</c:v>
                </c:pt>
                <c:pt idx="4">
                  <c:v>2.0299999999999999E-2</c:v>
                </c:pt>
                <c:pt idx="5">
                  <c:v>2.2700000000000001E-2</c:v>
                </c:pt>
                <c:pt idx="6">
                  <c:v>2.53E-2</c:v>
                </c:pt>
                <c:pt idx="7">
                  <c:v>2.2700000000000001E-2</c:v>
                </c:pt>
                <c:pt idx="8">
                  <c:v>2.8299999999999999E-2</c:v>
                </c:pt>
                <c:pt idx="9">
                  <c:v>2.5600000000000001E-2</c:v>
                </c:pt>
                <c:pt idx="10">
                  <c:v>2.9100000000000001E-2</c:v>
                </c:pt>
                <c:pt idx="11">
                  <c:v>2.3199999999999998E-2</c:v>
                </c:pt>
                <c:pt idx="12">
                  <c:v>1.78E-2</c:v>
                </c:pt>
                <c:pt idx="13">
                  <c:v>1.3299999999999999E-2</c:v>
                </c:pt>
                <c:pt idx="14">
                  <c:v>1.52E-2</c:v>
                </c:pt>
                <c:pt idx="15">
                  <c:v>1.49E-2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87727104"/>
        <c:axId val="87728896"/>
      </c:lineChart>
      <c:catAx>
        <c:axId val="8772710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>
            <a:noFill/>
          </a:ln>
        </c:spPr>
        <c:txPr>
          <a:bodyPr/>
          <a:lstStyle/>
          <a:p>
            <a:pPr>
              <a:defRPr sz="2200"/>
            </a:pPr>
            <a:endParaRPr lang="en-US"/>
          </a:p>
        </c:txPr>
        <c:crossAx val="87728896"/>
        <c:crosses val="autoZero"/>
        <c:auto val="1"/>
        <c:lblAlgn val="ctr"/>
        <c:lblOffset val="0"/>
        <c:tickLblSkip val="5"/>
        <c:noMultiLvlLbl val="0"/>
      </c:catAx>
      <c:valAx>
        <c:axId val="87728896"/>
        <c:scaling>
          <c:orientation val="minMax"/>
          <c:max val="0.09"/>
          <c:min val="0"/>
        </c:scaling>
        <c:delete val="0"/>
        <c:axPos val="r"/>
        <c:numFmt formatCode="0%" sourceLinked="0"/>
        <c:majorTickMark val="out"/>
        <c:minorTickMark val="none"/>
        <c:tickLblPos val="nextTo"/>
        <c:spPr>
          <a:ln>
            <a:noFill/>
          </a:ln>
        </c:spPr>
        <c:txPr>
          <a:bodyPr/>
          <a:lstStyle/>
          <a:p>
            <a:pPr>
              <a:defRPr sz="2200"/>
            </a:pPr>
            <a:endParaRPr lang="en-US"/>
          </a:p>
        </c:txPr>
        <c:crossAx val="87727104"/>
        <c:crosses val="max"/>
        <c:crossBetween val="midCat"/>
        <c:majorUnit val="0.03"/>
      </c:valAx>
      <c:spPr>
        <a:solidFill>
          <a:schemeClr val="lt1"/>
        </a:solidFill>
        <a:ln w="25400" cap="flat" cmpd="sng" algn="ctr">
          <a:solidFill>
            <a:srgbClr val="FFFFFF"/>
          </a:solidFill>
          <a:prstDash val="solid"/>
        </a:ln>
        <a:effectLst/>
      </c:spPr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7.0757931574342695E-2"/>
          <c:y val="8.2904819189267995E-2"/>
          <c:w val="0.89409713588433004"/>
          <c:h val="0.81428988043161299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Whites</c:v>
                </c:pt>
              </c:strCache>
            </c:strRef>
          </c:tx>
          <c:spPr>
            <a:ln w="127000">
              <a:solidFill>
                <a:schemeClr val="bg1">
                  <a:lumMod val="50000"/>
                </a:schemeClr>
              </a:solidFill>
              <a:prstDash val="solid"/>
            </a:ln>
          </c:spPr>
          <c:marker>
            <c:symbol val="none"/>
          </c:marker>
          <c:cat>
            <c:numRef>
              <c:f>Sheet1!$A$2:$A$17</c:f>
              <c:numCache>
                <c:formatCode>General</c:formatCode>
                <c:ptCount val="16"/>
                <c:pt idx="0">
                  <c:v>1995</c:v>
                </c:pt>
                <c:pt idx="1">
                  <c:v>1996</c:v>
                </c:pt>
                <c:pt idx="2">
                  <c:v>1997</c:v>
                </c:pt>
                <c:pt idx="3">
                  <c:v>1998</c:v>
                </c:pt>
                <c:pt idx="4">
                  <c:v>1999</c:v>
                </c:pt>
                <c:pt idx="5">
                  <c:v>2000</c:v>
                </c:pt>
                <c:pt idx="6">
                  <c:v>2001</c:v>
                </c:pt>
                <c:pt idx="7">
                  <c:v>2002</c:v>
                </c:pt>
                <c:pt idx="8">
                  <c:v>2003</c:v>
                </c:pt>
                <c:pt idx="9">
                  <c:v>2004</c:v>
                </c:pt>
                <c:pt idx="10">
                  <c:v>2005</c:v>
                </c:pt>
                <c:pt idx="11">
                  <c:v>2006</c:v>
                </c:pt>
                <c:pt idx="12">
                  <c:v>2007</c:v>
                </c:pt>
                <c:pt idx="13">
                  <c:v>2008</c:v>
                </c:pt>
                <c:pt idx="14">
                  <c:v>2009</c:v>
                </c:pt>
                <c:pt idx="15">
                  <c:v>2010</c:v>
                </c:pt>
              </c:numCache>
            </c:numRef>
          </c:cat>
          <c:val>
            <c:numRef>
              <c:f>Sheet1!$B$2:$B$17</c:f>
              <c:numCache>
                <c:formatCode>0.0%</c:formatCode>
                <c:ptCount val="16"/>
                <c:pt idx="0">
                  <c:v>2.23E-2</c:v>
                </c:pt>
                <c:pt idx="1">
                  <c:v>1.6799999999999999E-2</c:v>
                </c:pt>
                <c:pt idx="2">
                  <c:v>1.7600000000000001E-2</c:v>
                </c:pt>
                <c:pt idx="3">
                  <c:v>2.1100000000000001E-2</c:v>
                </c:pt>
                <c:pt idx="4">
                  <c:v>2.4E-2</c:v>
                </c:pt>
                <c:pt idx="5">
                  <c:v>2.0799999999999999E-2</c:v>
                </c:pt>
                <c:pt idx="6">
                  <c:v>2.06E-2</c:v>
                </c:pt>
                <c:pt idx="7">
                  <c:v>2.2100000000000002E-2</c:v>
                </c:pt>
                <c:pt idx="8">
                  <c:v>2.23E-2</c:v>
                </c:pt>
                <c:pt idx="9">
                  <c:v>2.2599999999999999E-2</c:v>
                </c:pt>
                <c:pt idx="10">
                  <c:v>2.2700000000000001E-2</c:v>
                </c:pt>
                <c:pt idx="11">
                  <c:v>2.0799999999999999E-2</c:v>
                </c:pt>
                <c:pt idx="12">
                  <c:v>1.67E-2</c:v>
                </c:pt>
                <c:pt idx="13">
                  <c:v>1.29E-2</c:v>
                </c:pt>
                <c:pt idx="14">
                  <c:v>1.37E-2</c:v>
                </c:pt>
                <c:pt idx="15">
                  <c:v>1.3899999999999999E-2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Blacks</c:v>
                </c:pt>
              </c:strCache>
            </c:strRef>
          </c:tx>
          <c:spPr>
            <a:ln w="127000" cmpd="sng">
              <a:solidFill>
                <a:schemeClr val="accent4">
                  <a:lumMod val="60000"/>
                  <a:lumOff val="40000"/>
                </a:schemeClr>
              </a:solidFill>
            </a:ln>
          </c:spPr>
          <c:marker>
            <c:symbol val="none"/>
          </c:marker>
          <c:cat>
            <c:numRef>
              <c:f>Sheet1!$A$2:$A$17</c:f>
              <c:numCache>
                <c:formatCode>General</c:formatCode>
                <c:ptCount val="16"/>
                <c:pt idx="0">
                  <c:v>1995</c:v>
                </c:pt>
                <c:pt idx="1">
                  <c:v>1996</c:v>
                </c:pt>
                <c:pt idx="2">
                  <c:v>1997</c:v>
                </c:pt>
                <c:pt idx="3">
                  <c:v>1998</c:v>
                </c:pt>
                <c:pt idx="4">
                  <c:v>1999</c:v>
                </c:pt>
                <c:pt idx="5">
                  <c:v>2000</c:v>
                </c:pt>
                <c:pt idx="6">
                  <c:v>2001</c:v>
                </c:pt>
                <c:pt idx="7">
                  <c:v>2002</c:v>
                </c:pt>
                <c:pt idx="8">
                  <c:v>2003</c:v>
                </c:pt>
                <c:pt idx="9">
                  <c:v>2004</c:v>
                </c:pt>
                <c:pt idx="10">
                  <c:v>2005</c:v>
                </c:pt>
                <c:pt idx="11">
                  <c:v>2006</c:v>
                </c:pt>
                <c:pt idx="12">
                  <c:v>2007</c:v>
                </c:pt>
                <c:pt idx="13">
                  <c:v>2008</c:v>
                </c:pt>
                <c:pt idx="14">
                  <c:v>2009</c:v>
                </c:pt>
                <c:pt idx="15">
                  <c:v>2010</c:v>
                </c:pt>
              </c:numCache>
            </c:numRef>
          </c:cat>
          <c:val>
            <c:numRef>
              <c:f>Sheet1!$C$2:$C$17</c:f>
              <c:numCache>
                <c:formatCode>0.0%</c:formatCode>
                <c:ptCount val="16"/>
                <c:pt idx="0">
                  <c:v>4.36E-2</c:v>
                </c:pt>
                <c:pt idx="1">
                  <c:v>3.6799999999999999E-2</c:v>
                </c:pt>
                <c:pt idx="2">
                  <c:v>4.2599999999999999E-2</c:v>
                </c:pt>
                <c:pt idx="3">
                  <c:v>3.7600000000000001E-2</c:v>
                </c:pt>
                <c:pt idx="4">
                  <c:v>3.8800000000000001E-2</c:v>
                </c:pt>
                <c:pt idx="5">
                  <c:v>4.9000000000000002E-2</c:v>
                </c:pt>
                <c:pt idx="6">
                  <c:v>4.8899999999999999E-2</c:v>
                </c:pt>
                <c:pt idx="7">
                  <c:v>3.7400000000000003E-2</c:v>
                </c:pt>
                <c:pt idx="8">
                  <c:v>4.7199999999999999E-2</c:v>
                </c:pt>
                <c:pt idx="9">
                  <c:v>4.07E-2</c:v>
                </c:pt>
                <c:pt idx="10">
                  <c:v>4.9000000000000002E-2</c:v>
                </c:pt>
                <c:pt idx="11">
                  <c:v>3.09E-2</c:v>
                </c:pt>
                <c:pt idx="12">
                  <c:v>2.5399999999999999E-2</c:v>
                </c:pt>
                <c:pt idx="13">
                  <c:v>2.6599999999999999E-2</c:v>
                </c:pt>
                <c:pt idx="14">
                  <c:v>2.3E-2</c:v>
                </c:pt>
                <c:pt idx="15">
                  <c:v>1.9599999999999999E-2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Hispanics</c:v>
                </c:pt>
              </c:strCache>
            </c:strRef>
          </c:tx>
          <c:spPr>
            <a:ln w="127000" cmpd="sng">
              <a:solidFill>
                <a:srgbClr val="009644"/>
              </a:solidFill>
              <a:prstDash val="solid"/>
            </a:ln>
          </c:spPr>
          <c:marker>
            <c:symbol val="none"/>
          </c:marker>
          <c:cat>
            <c:numRef>
              <c:f>Sheet1!$A$2:$A$17</c:f>
              <c:numCache>
                <c:formatCode>General</c:formatCode>
                <c:ptCount val="16"/>
                <c:pt idx="0">
                  <c:v>1995</c:v>
                </c:pt>
                <c:pt idx="1">
                  <c:v>1996</c:v>
                </c:pt>
                <c:pt idx="2">
                  <c:v>1997</c:v>
                </c:pt>
                <c:pt idx="3">
                  <c:v>1998</c:v>
                </c:pt>
                <c:pt idx="4">
                  <c:v>1999</c:v>
                </c:pt>
                <c:pt idx="5">
                  <c:v>2000</c:v>
                </c:pt>
                <c:pt idx="6">
                  <c:v>2001</c:v>
                </c:pt>
                <c:pt idx="7">
                  <c:v>2002</c:v>
                </c:pt>
                <c:pt idx="8">
                  <c:v>2003</c:v>
                </c:pt>
                <c:pt idx="9">
                  <c:v>2004</c:v>
                </c:pt>
                <c:pt idx="10">
                  <c:v>2005</c:v>
                </c:pt>
                <c:pt idx="11">
                  <c:v>2006</c:v>
                </c:pt>
                <c:pt idx="12">
                  <c:v>2007</c:v>
                </c:pt>
                <c:pt idx="13">
                  <c:v>2008</c:v>
                </c:pt>
                <c:pt idx="14">
                  <c:v>2009</c:v>
                </c:pt>
                <c:pt idx="15">
                  <c:v>2010</c:v>
                </c:pt>
              </c:numCache>
            </c:numRef>
          </c:cat>
          <c:val>
            <c:numRef>
              <c:f>Sheet1!$D$2:$D$17</c:f>
              <c:numCache>
                <c:formatCode>0.0%</c:formatCode>
                <c:ptCount val="16"/>
                <c:pt idx="0">
                  <c:v>2.9700000000000001E-2</c:v>
                </c:pt>
                <c:pt idx="1">
                  <c:v>2.9100000000000001E-2</c:v>
                </c:pt>
                <c:pt idx="2">
                  <c:v>2.7799999999999998E-2</c:v>
                </c:pt>
                <c:pt idx="3">
                  <c:v>3.2000000000000001E-2</c:v>
                </c:pt>
                <c:pt idx="4">
                  <c:v>3.3000000000000002E-2</c:v>
                </c:pt>
                <c:pt idx="5">
                  <c:v>3.7900000000000003E-2</c:v>
                </c:pt>
                <c:pt idx="6">
                  <c:v>3.6600000000000001E-2</c:v>
                </c:pt>
                <c:pt idx="7">
                  <c:v>3.0499999999999999E-2</c:v>
                </c:pt>
                <c:pt idx="8">
                  <c:v>3.95E-2</c:v>
                </c:pt>
                <c:pt idx="9">
                  <c:v>3.3599999999999998E-2</c:v>
                </c:pt>
                <c:pt idx="10">
                  <c:v>3.2800000000000003E-2</c:v>
                </c:pt>
                <c:pt idx="11">
                  <c:v>2.9600000000000001E-2</c:v>
                </c:pt>
                <c:pt idx="12">
                  <c:v>2.4799999999999999E-2</c:v>
                </c:pt>
                <c:pt idx="13">
                  <c:v>1.5599999999999999E-2</c:v>
                </c:pt>
                <c:pt idx="14">
                  <c:v>1.67E-2</c:v>
                </c:pt>
                <c:pt idx="15">
                  <c:v>1.83E-2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87741952"/>
        <c:axId val="87743488"/>
      </c:lineChart>
      <c:catAx>
        <c:axId val="8774195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>
            <a:noFill/>
          </a:ln>
        </c:spPr>
        <c:txPr>
          <a:bodyPr/>
          <a:lstStyle/>
          <a:p>
            <a:pPr>
              <a:defRPr sz="2200"/>
            </a:pPr>
            <a:endParaRPr lang="en-US"/>
          </a:p>
        </c:txPr>
        <c:crossAx val="87743488"/>
        <c:crosses val="autoZero"/>
        <c:auto val="1"/>
        <c:lblAlgn val="ctr"/>
        <c:lblOffset val="0"/>
        <c:tickLblSkip val="5"/>
        <c:noMultiLvlLbl val="0"/>
      </c:catAx>
      <c:valAx>
        <c:axId val="87743488"/>
        <c:scaling>
          <c:orientation val="minMax"/>
          <c:max val="0.09"/>
          <c:min val="0"/>
        </c:scaling>
        <c:delete val="0"/>
        <c:axPos val="r"/>
        <c:numFmt formatCode="0%" sourceLinked="0"/>
        <c:majorTickMark val="out"/>
        <c:minorTickMark val="none"/>
        <c:tickLblPos val="nextTo"/>
        <c:spPr>
          <a:ln>
            <a:noFill/>
          </a:ln>
        </c:spPr>
        <c:txPr>
          <a:bodyPr/>
          <a:lstStyle/>
          <a:p>
            <a:pPr>
              <a:defRPr sz="2200"/>
            </a:pPr>
            <a:endParaRPr lang="en-US"/>
          </a:p>
        </c:txPr>
        <c:crossAx val="87741952"/>
        <c:crosses val="max"/>
        <c:crossBetween val="midCat"/>
        <c:majorUnit val="0.03"/>
      </c:valAx>
      <c:spPr>
        <a:solidFill>
          <a:schemeClr val="lt1"/>
        </a:solidFill>
        <a:ln w="25400" cap="flat" cmpd="sng" algn="ctr">
          <a:noFill/>
          <a:prstDash val="solid"/>
        </a:ln>
        <a:effectLst/>
      </c:spPr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7.0757931574342695E-2"/>
          <c:y val="8.2904819189267995E-2"/>
          <c:w val="0.89409713588433004"/>
          <c:h val="0.81428988043161299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HS Dropout</c:v>
                </c:pt>
              </c:strCache>
            </c:strRef>
          </c:tx>
          <c:spPr>
            <a:ln w="127000">
              <a:solidFill>
                <a:srgbClr val="7030A0"/>
              </a:solidFill>
              <a:prstDash val="solid"/>
            </a:ln>
          </c:spPr>
          <c:marker>
            <c:symbol val="none"/>
          </c:marker>
          <c:cat>
            <c:numRef>
              <c:f>Sheet1!$A$2:$A$17</c:f>
              <c:numCache>
                <c:formatCode>General</c:formatCode>
                <c:ptCount val="16"/>
                <c:pt idx="0">
                  <c:v>1995</c:v>
                </c:pt>
                <c:pt idx="1">
                  <c:v>1996</c:v>
                </c:pt>
                <c:pt idx="2">
                  <c:v>1997</c:v>
                </c:pt>
                <c:pt idx="3">
                  <c:v>1998</c:v>
                </c:pt>
                <c:pt idx="4">
                  <c:v>1999</c:v>
                </c:pt>
                <c:pt idx="5">
                  <c:v>2000</c:v>
                </c:pt>
                <c:pt idx="6">
                  <c:v>2001</c:v>
                </c:pt>
                <c:pt idx="7">
                  <c:v>2002</c:v>
                </c:pt>
                <c:pt idx="8">
                  <c:v>2003</c:v>
                </c:pt>
                <c:pt idx="9">
                  <c:v>2004</c:v>
                </c:pt>
                <c:pt idx="10">
                  <c:v>2005</c:v>
                </c:pt>
                <c:pt idx="11">
                  <c:v>2006</c:v>
                </c:pt>
                <c:pt idx="12">
                  <c:v>2007</c:v>
                </c:pt>
                <c:pt idx="13">
                  <c:v>2008</c:v>
                </c:pt>
                <c:pt idx="14">
                  <c:v>2009</c:v>
                </c:pt>
                <c:pt idx="15">
                  <c:v>2010</c:v>
                </c:pt>
              </c:numCache>
            </c:numRef>
          </c:cat>
          <c:val>
            <c:numRef>
              <c:f>Sheet1!$B$2:$B$17</c:f>
              <c:numCache>
                <c:formatCode>0.0%</c:formatCode>
                <c:ptCount val="16"/>
                <c:pt idx="0">
                  <c:v>4.3299999999999998E-2</c:v>
                </c:pt>
                <c:pt idx="1">
                  <c:v>4.02E-2</c:v>
                </c:pt>
                <c:pt idx="2">
                  <c:v>3.5099999999999999E-2</c:v>
                </c:pt>
                <c:pt idx="3">
                  <c:v>3.8699999999999998E-2</c:v>
                </c:pt>
                <c:pt idx="4">
                  <c:v>4.5699999999999998E-2</c:v>
                </c:pt>
                <c:pt idx="5">
                  <c:v>4.82E-2</c:v>
                </c:pt>
                <c:pt idx="6">
                  <c:v>4.53E-2</c:v>
                </c:pt>
                <c:pt idx="7">
                  <c:v>3.9300000000000002E-2</c:v>
                </c:pt>
                <c:pt idx="8">
                  <c:v>4.9099999999999998E-2</c:v>
                </c:pt>
                <c:pt idx="9">
                  <c:v>4.5600000000000002E-2</c:v>
                </c:pt>
                <c:pt idx="10">
                  <c:v>4.9599999999999998E-2</c:v>
                </c:pt>
                <c:pt idx="11">
                  <c:v>2.8400000000000002E-2</c:v>
                </c:pt>
                <c:pt idx="12">
                  <c:v>2.2499999999999999E-2</c:v>
                </c:pt>
                <c:pt idx="13">
                  <c:v>2.3099999999999999E-2</c:v>
                </c:pt>
                <c:pt idx="14">
                  <c:v>2.3599999999999999E-2</c:v>
                </c:pt>
                <c:pt idx="15">
                  <c:v>1.9400000000000001E-2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HS Grad</c:v>
                </c:pt>
              </c:strCache>
            </c:strRef>
          </c:tx>
          <c:spPr>
            <a:ln w="127000" cmpd="sng">
              <a:solidFill>
                <a:srgbClr val="FF6600"/>
              </a:solidFill>
            </a:ln>
          </c:spPr>
          <c:marker>
            <c:symbol val="none"/>
          </c:marker>
          <c:cat>
            <c:numRef>
              <c:f>Sheet1!$A$2:$A$17</c:f>
              <c:numCache>
                <c:formatCode>General</c:formatCode>
                <c:ptCount val="16"/>
                <c:pt idx="0">
                  <c:v>1995</c:v>
                </c:pt>
                <c:pt idx="1">
                  <c:v>1996</c:v>
                </c:pt>
                <c:pt idx="2">
                  <c:v>1997</c:v>
                </c:pt>
                <c:pt idx="3">
                  <c:v>1998</c:v>
                </c:pt>
                <c:pt idx="4">
                  <c:v>1999</c:v>
                </c:pt>
                <c:pt idx="5">
                  <c:v>2000</c:v>
                </c:pt>
                <c:pt idx="6">
                  <c:v>2001</c:v>
                </c:pt>
                <c:pt idx="7">
                  <c:v>2002</c:v>
                </c:pt>
                <c:pt idx="8">
                  <c:v>2003</c:v>
                </c:pt>
                <c:pt idx="9">
                  <c:v>2004</c:v>
                </c:pt>
                <c:pt idx="10">
                  <c:v>2005</c:v>
                </c:pt>
                <c:pt idx="11">
                  <c:v>2006</c:v>
                </c:pt>
                <c:pt idx="12">
                  <c:v>2007</c:v>
                </c:pt>
                <c:pt idx="13">
                  <c:v>2008</c:v>
                </c:pt>
                <c:pt idx="14">
                  <c:v>2009</c:v>
                </c:pt>
                <c:pt idx="15">
                  <c:v>2010</c:v>
                </c:pt>
              </c:numCache>
            </c:numRef>
          </c:cat>
          <c:val>
            <c:numRef>
              <c:f>Sheet1!$C$2:$C$17</c:f>
              <c:numCache>
                <c:formatCode>0.0%</c:formatCode>
                <c:ptCount val="16"/>
                <c:pt idx="0">
                  <c:v>2.9899999999999999E-2</c:v>
                </c:pt>
                <c:pt idx="1">
                  <c:v>2.1899999999999999E-2</c:v>
                </c:pt>
                <c:pt idx="2">
                  <c:v>2.9399999999999999E-2</c:v>
                </c:pt>
                <c:pt idx="3">
                  <c:v>2.9100000000000001E-2</c:v>
                </c:pt>
                <c:pt idx="4">
                  <c:v>3.78E-2</c:v>
                </c:pt>
                <c:pt idx="5">
                  <c:v>3.15E-2</c:v>
                </c:pt>
                <c:pt idx="6">
                  <c:v>3.6999999999999998E-2</c:v>
                </c:pt>
                <c:pt idx="7">
                  <c:v>2.6599999999999999E-2</c:v>
                </c:pt>
                <c:pt idx="8">
                  <c:v>3.2399999999999998E-2</c:v>
                </c:pt>
                <c:pt idx="9">
                  <c:v>3.39E-2</c:v>
                </c:pt>
                <c:pt idx="10">
                  <c:v>3.2099999999999997E-2</c:v>
                </c:pt>
                <c:pt idx="11">
                  <c:v>3.15E-2</c:v>
                </c:pt>
                <c:pt idx="12">
                  <c:v>2.64E-2</c:v>
                </c:pt>
                <c:pt idx="13">
                  <c:v>1.6899999999999998E-2</c:v>
                </c:pt>
                <c:pt idx="14">
                  <c:v>1.9400000000000001E-2</c:v>
                </c:pt>
                <c:pt idx="15">
                  <c:v>2.3800000000000002E-2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Some Col.</c:v>
                </c:pt>
              </c:strCache>
            </c:strRef>
          </c:tx>
          <c:spPr>
            <a:ln w="127000" cmpd="sng">
              <a:solidFill>
                <a:srgbClr val="92D050"/>
              </a:solidFill>
              <a:prstDash val="solid"/>
            </a:ln>
          </c:spPr>
          <c:marker>
            <c:symbol val="none"/>
          </c:marker>
          <c:cat>
            <c:numRef>
              <c:f>Sheet1!$A$2:$A$17</c:f>
              <c:numCache>
                <c:formatCode>General</c:formatCode>
                <c:ptCount val="16"/>
                <c:pt idx="0">
                  <c:v>1995</c:v>
                </c:pt>
                <c:pt idx="1">
                  <c:v>1996</c:v>
                </c:pt>
                <c:pt idx="2">
                  <c:v>1997</c:v>
                </c:pt>
                <c:pt idx="3">
                  <c:v>1998</c:v>
                </c:pt>
                <c:pt idx="4">
                  <c:v>1999</c:v>
                </c:pt>
                <c:pt idx="5">
                  <c:v>2000</c:v>
                </c:pt>
                <c:pt idx="6">
                  <c:v>2001</c:v>
                </c:pt>
                <c:pt idx="7">
                  <c:v>2002</c:v>
                </c:pt>
                <c:pt idx="8">
                  <c:v>2003</c:v>
                </c:pt>
                <c:pt idx="9">
                  <c:v>2004</c:v>
                </c:pt>
                <c:pt idx="10">
                  <c:v>2005</c:v>
                </c:pt>
                <c:pt idx="11">
                  <c:v>2006</c:v>
                </c:pt>
                <c:pt idx="12">
                  <c:v>2007</c:v>
                </c:pt>
                <c:pt idx="13">
                  <c:v>2008</c:v>
                </c:pt>
                <c:pt idx="14">
                  <c:v>2009</c:v>
                </c:pt>
                <c:pt idx="15">
                  <c:v>2010</c:v>
                </c:pt>
              </c:numCache>
            </c:numRef>
          </c:cat>
          <c:val>
            <c:numRef>
              <c:f>Sheet1!$D$2:$D$17</c:f>
              <c:numCache>
                <c:formatCode>0.0%</c:formatCode>
                <c:ptCount val="16"/>
                <c:pt idx="0">
                  <c:v>2.23E-2</c:v>
                </c:pt>
                <c:pt idx="1">
                  <c:v>2.06E-2</c:v>
                </c:pt>
                <c:pt idx="2">
                  <c:v>2.1000000000000001E-2</c:v>
                </c:pt>
                <c:pt idx="3">
                  <c:v>2.47E-2</c:v>
                </c:pt>
                <c:pt idx="4">
                  <c:v>2.0899999999999998E-2</c:v>
                </c:pt>
                <c:pt idx="5">
                  <c:v>2.6800000000000001E-2</c:v>
                </c:pt>
                <c:pt idx="6">
                  <c:v>2.5499999999999998E-2</c:v>
                </c:pt>
                <c:pt idx="7">
                  <c:v>2.93E-2</c:v>
                </c:pt>
                <c:pt idx="8">
                  <c:v>2.6599999999999999E-2</c:v>
                </c:pt>
                <c:pt idx="9">
                  <c:v>2.2100000000000002E-2</c:v>
                </c:pt>
                <c:pt idx="10">
                  <c:v>2.1100000000000001E-2</c:v>
                </c:pt>
                <c:pt idx="11">
                  <c:v>2.29E-2</c:v>
                </c:pt>
                <c:pt idx="12">
                  <c:v>1.8599999999999998E-2</c:v>
                </c:pt>
                <c:pt idx="13">
                  <c:v>1.29E-2</c:v>
                </c:pt>
                <c:pt idx="14">
                  <c:v>1.3899999999999999E-2</c:v>
                </c:pt>
                <c:pt idx="15">
                  <c:v>1.34E-2</c:v>
                </c:pt>
              </c:numCache>
            </c:numRef>
          </c:val>
          <c:smooth val="0"/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BA+</c:v>
                </c:pt>
              </c:strCache>
            </c:strRef>
          </c:tx>
          <c:spPr>
            <a:ln w="127000">
              <a:solidFill>
                <a:schemeClr val="tx1"/>
              </a:solidFill>
            </a:ln>
          </c:spPr>
          <c:marker>
            <c:symbol val="none"/>
          </c:marker>
          <c:cat>
            <c:numRef>
              <c:f>Sheet1!$A$2:$A$17</c:f>
              <c:numCache>
                <c:formatCode>General</c:formatCode>
                <c:ptCount val="16"/>
                <c:pt idx="0">
                  <c:v>1995</c:v>
                </c:pt>
                <c:pt idx="1">
                  <c:v>1996</c:v>
                </c:pt>
                <c:pt idx="2">
                  <c:v>1997</c:v>
                </c:pt>
                <c:pt idx="3">
                  <c:v>1998</c:v>
                </c:pt>
                <c:pt idx="4">
                  <c:v>1999</c:v>
                </c:pt>
                <c:pt idx="5">
                  <c:v>2000</c:v>
                </c:pt>
                <c:pt idx="6">
                  <c:v>2001</c:v>
                </c:pt>
                <c:pt idx="7">
                  <c:v>2002</c:v>
                </c:pt>
                <c:pt idx="8">
                  <c:v>2003</c:v>
                </c:pt>
                <c:pt idx="9">
                  <c:v>2004</c:v>
                </c:pt>
                <c:pt idx="10">
                  <c:v>2005</c:v>
                </c:pt>
                <c:pt idx="11">
                  <c:v>2006</c:v>
                </c:pt>
                <c:pt idx="12">
                  <c:v>2007</c:v>
                </c:pt>
                <c:pt idx="13">
                  <c:v>2008</c:v>
                </c:pt>
                <c:pt idx="14">
                  <c:v>2009</c:v>
                </c:pt>
                <c:pt idx="15">
                  <c:v>2010</c:v>
                </c:pt>
              </c:numCache>
            </c:numRef>
          </c:cat>
          <c:val>
            <c:numRef>
              <c:f>Sheet1!$E$2:$E$17</c:f>
              <c:numCache>
                <c:formatCode>0.0%</c:formatCode>
                <c:ptCount val="16"/>
                <c:pt idx="0">
                  <c:v>1.8599999999999998E-2</c:v>
                </c:pt>
                <c:pt idx="1">
                  <c:v>1.0200000000000001E-2</c:v>
                </c:pt>
                <c:pt idx="2">
                  <c:v>1.2E-2</c:v>
                </c:pt>
                <c:pt idx="3">
                  <c:v>1.7299999999999999E-2</c:v>
                </c:pt>
                <c:pt idx="4">
                  <c:v>1.34E-2</c:v>
                </c:pt>
                <c:pt idx="5">
                  <c:v>1.8100000000000002E-2</c:v>
                </c:pt>
                <c:pt idx="6">
                  <c:v>9.9000000000000008E-3</c:v>
                </c:pt>
                <c:pt idx="7">
                  <c:v>1.5100000000000001E-2</c:v>
                </c:pt>
                <c:pt idx="8">
                  <c:v>1.9900000000000001E-2</c:v>
                </c:pt>
                <c:pt idx="9">
                  <c:v>1.7999999999999999E-2</c:v>
                </c:pt>
                <c:pt idx="10">
                  <c:v>2.4199999999999999E-2</c:v>
                </c:pt>
                <c:pt idx="11">
                  <c:v>1.66E-2</c:v>
                </c:pt>
                <c:pt idx="12">
                  <c:v>1.0200000000000001E-2</c:v>
                </c:pt>
                <c:pt idx="13">
                  <c:v>9.7000000000000003E-3</c:v>
                </c:pt>
                <c:pt idx="14">
                  <c:v>1.14E-2</c:v>
                </c:pt>
                <c:pt idx="15">
                  <c:v>9.7999999999999997E-3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88019712"/>
        <c:axId val="88021248"/>
      </c:lineChart>
      <c:catAx>
        <c:axId val="8801971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>
            <a:noFill/>
          </a:ln>
        </c:spPr>
        <c:txPr>
          <a:bodyPr/>
          <a:lstStyle/>
          <a:p>
            <a:pPr>
              <a:defRPr sz="2200"/>
            </a:pPr>
            <a:endParaRPr lang="en-US"/>
          </a:p>
        </c:txPr>
        <c:crossAx val="88021248"/>
        <c:crosses val="autoZero"/>
        <c:auto val="1"/>
        <c:lblAlgn val="ctr"/>
        <c:lblOffset val="0"/>
        <c:tickLblSkip val="5"/>
        <c:noMultiLvlLbl val="0"/>
      </c:catAx>
      <c:valAx>
        <c:axId val="88021248"/>
        <c:scaling>
          <c:orientation val="minMax"/>
          <c:max val="0.09"/>
          <c:min val="0"/>
        </c:scaling>
        <c:delete val="0"/>
        <c:axPos val="r"/>
        <c:numFmt formatCode="0%" sourceLinked="0"/>
        <c:majorTickMark val="out"/>
        <c:minorTickMark val="none"/>
        <c:tickLblPos val="nextTo"/>
        <c:spPr>
          <a:ln>
            <a:noFill/>
          </a:ln>
        </c:spPr>
        <c:txPr>
          <a:bodyPr/>
          <a:lstStyle/>
          <a:p>
            <a:pPr>
              <a:defRPr sz="2200"/>
            </a:pPr>
            <a:endParaRPr lang="en-US"/>
          </a:p>
        </c:txPr>
        <c:crossAx val="88019712"/>
        <c:crosses val="max"/>
        <c:crossBetween val="midCat"/>
        <c:majorUnit val="0.03"/>
      </c:valAx>
      <c:spPr>
        <a:solidFill>
          <a:schemeClr val="lt1"/>
        </a:solidFill>
        <a:ln w="25400" cap="flat" cmpd="sng" algn="ctr">
          <a:noFill/>
          <a:prstDash val="solid"/>
        </a:ln>
        <a:effectLst/>
      </c:spPr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9F8483F-7A73-7B41-8736-038CD123195C}" type="doc">
      <dgm:prSet loTypeId="urn:microsoft.com/office/officeart/2005/8/layout/vList2" loCatId="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01B81FEB-833A-2840-AC90-009034B20024}">
      <dgm:prSet phldrT="[Text]" custT="1"/>
      <dgm:spPr/>
      <dgm:t>
        <a:bodyPr/>
        <a:lstStyle/>
        <a:p>
          <a:pPr algn="ctr"/>
          <a:r>
            <a:rPr lang="en-US" sz="3200" b="0" dirty="0" smtClean="0">
              <a:latin typeface="Arial"/>
              <a:cs typeface="Arial"/>
            </a:rPr>
            <a:t>1. How many students repeat grades each year?</a:t>
          </a:r>
          <a:endParaRPr lang="en-US" sz="3200" b="0" dirty="0">
            <a:latin typeface="Arial"/>
            <a:cs typeface="Arial"/>
          </a:endParaRPr>
        </a:p>
      </dgm:t>
    </dgm:pt>
    <dgm:pt modelId="{1E264392-72EB-1949-9067-BCBF0449BA11}" type="parTrans" cxnId="{71DAF604-5DDC-5D4E-93D3-5E61C5491382}">
      <dgm:prSet/>
      <dgm:spPr/>
      <dgm:t>
        <a:bodyPr/>
        <a:lstStyle/>
        <a:p>
          <a:endParaRPr lang="en-US"/>
        </a:p>
      </dgm:t>
    </dgm:pt>
    <dgm:pt modelId="{1323B09B-AF22-4544-B8CC-DA2F2286109B}" type="sibTrans" cxnId="{71DAF604-5DDC-5D4E-93D3-5E61C5491382}">
      <dgm:prSet/>
      <dgm:spPr/>
      <dgm:t>
        <a:bodyPr/>
        <a:lstStyle/>
        <a:p>
          <a:endParaRPr lang="en-US"/>
        </a:p>
      </dgm:t>
    </dgm:pt>
    <dgm:pt modelId="{C595720F-DC76-4642-B0A1-796FE207D0FF}">
      <dgm:prSet phldrT="[Text]" custT="1"/>
      <dgm:spPr/>
      <dgm:t>
        <a:bodyPr/>
        <a:lstStyle/>
        <a:p>
          <a:pPr algn="ctr"/>
          <a:r>
            <a:rPr lang="en-US" sz="3200" b="0" dirty="0" smtClean="0">
              <a:latin typeface="Arial"/>
              <a:cs typeface="Arial"/>
            </a:rPr>
            <a:t>2. Do retention rates vary across social and demographic groups?</a:t>
          </a:r>
          <a:endParaRPr lang="en-US" sz="3200" b="0" dirty="0">
            <a:latin typeface="Arial"/>
            <a:cs typeface="Arial"/>
          </a:endParaRPr>
        </a:p>
      </dgm:t>
    </dgm:pt>
    <dgm:pt modelId="{2B9711A8-96C0-A34C-B0C8-9A04C0C78777}" type="parTrans" cxnId="{4A2F2366-B916-5549-94E4-3FF18E93F460}">
      <dgm:prSet/>
      <dgm:spPr/>
      <dgm:t>
        <a:bodyPr/>
        <a:lstStyle/>
        <a:p>
          <a:endParaRPr lang="en-US"/>
        </a:p>
      </dgm:t>
    </dgm:pt>
    <dgm:pt modelId="{E2530F04-F62B-A540-BF45-45E6BA8F0592}" type="sibTrans" cxnId="{4A2F2366-B916-5549-94E4-3FF18E93F460}">
      <dgm:prSet/>
      <dgm:spPr/>
      <dgm:t>
        <a:bodyPr/>
        <a:lstStyle/>
        <a:p>
          <a:endParaRPr lang="en-US"/>
        </a:p>
      </dgm:t>
    </dgm:pt>
    <dgm:pt modelId="{36B8C6C4-9B62-D742-A721-9D077E919F6A}">
      <dgm:prSet phldrT="[Text]" custT="1"/>
      <dgm:spPr/>
      <dgm:t>
        <a:bodyPr/>
        <a:lstStyle/>
        <a:p>
          <a:pPr algn="ctr"/>
          <a:r>
            <a:rPr lang="en-US" sz="3200" b="0" dirty="0" smtClean="0">
              <a:latin typeface="Arial"/>
              <a:cs typeface="Arial"/>
            </a:rPr>
            <a:t>3. Do retention rates vary over time or place?</a:t>
          </a:r>
          <a:endParaRPr lang="en-US" sz="3200" b="0" dirty="0">
            <a:latin typeface="Arial"/>
            <a:cs typeface="Arial"/>
          </a:endParaRPr>
        </a:p>
      </dgm:t>
    </dgm:pt>
    <dgm:pt modelId="{24C2E50B-64E8-AD4A-A20A-F1FAD1A017CA}" type="parTrans" cxnId="{F98E4C7F-1D84-AC47-BA69-C6260EBC7DE3}">
      <dgm:prSet/>
      <dgm:spPr/>
      <dgm:t>
        <a:bodyPr/>
        <a:lstStyle/>
        <a:p>
          <a:endParaRPr lang="en-US"/>
        </a:p>
      </dgm:t>
    </dgm:pt>
    <dgm:pt modelId="{5C8373A9-28B6-8C43-B0D9-8A9DCD5B3118}" type="sibTrans" cxnId="{F98E4C7F-1D84-AC47-BA69-C6260EBC7DE3}">
      <dgm:prSet/>
      <dgm:spPr/>
      <dgm:t>
        <a:bodyPr/>
        <a:lstStyle/>
        <a:p>
          <a:endParaRPr lang="en-US"/>
        </a:p>
      </dgm:t>
    </dgm:pt>
    <dgm:pt modelId="{B8C19372-EEE6-744F-8928-25B2C43484BA}" type="pres">
      <dgm:prSet presAssocID="{69F8483F-7A73-7B41-8736-038CD123195C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6097FB00-5C6D-AD41-BBAC-61FBBBCB9682}" type="pres">
      <dgm:prSet presAssocID="{01B81FEB-833A-2840-AC90-009034B20024}" presName="parentText" presStyleLbl="node1" presStyleIdx="0" presStyleCnt="3" custScaleY="88754" custLinFactY="-8840" custLinFactNeighborY="-100000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65B5EA5-D890-7B4B-A6E6-66452795F719}" type="pres">
      <dgm:prSet presAssocID="{1323B09B-AF22-4544-B8CC-DA2F2286109B}" presName="spacer" presStyleCnt="0"/>
      <dgm:spPr/>
    </dgm:pt>
    <dgm:pt modelId="{FD9113FB-1731-804C-99F1-2FECFD701D0B}" type="pres">
      <dgm:prSet presAssocID="{C595720F-DC76-4642-B0A1-796FE207D0FF}" presName="parentText" presStyleLbl="node1" presStyleIdx="1" presStyleCnt="3" custLinFactNeighborY="-3642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AFC67ED-DC23-B045-8399-99664386BCD4}" type="pres">
      <dgm:prSet presAssocID="{E2530F04-F62B-A540-BF45-45E6BA8F0592}" presName="spacer" presStyleCnt="0"/>
      <dgm:spPr/>
    </dgm:pt>
    <dgm:pt modelId="{E1DF7692-AD87-3545-83D3-929E95FAC2C1}" type="pres">
      <dgm:prSet presAssocID="{36B8C6C4-9B62-D742-A721-9D077E919F6A}" presName="parentText" presStyleLbl="node1" presStyleIdx="2" presStyleCnt="3" custScaleY="78182" custLinFactNeighborY="37327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4A2F2366-B916-5549-94E4-3FF18E93F460}" srcId="{69F8483F-7A73-7B41-8736-038CD123195C}" destId="{C595720F-DC76-4642-B0A1-796FE207D0FF}" srcOrd="1" destOrd="0" parTransId="{2B9711A8-96C0-A34C-B0C8-9A04C0C78777}" sibTransId="{E2530F04-F62B-A540-BF45-45E6BA8F0592}"/>
    <dgm:cxn modelId="{D2EFC973-730C-5B46-964F-40C0EFB44B8F}" type="presOf" srcId="{01B81FEB-833A-2840-AC90-009034B20024}" destId="{6097FB00-5C6D-AD41-BBAC-61FBBBCB9682}" srcOrd="0" destOrd="0" presId="urn:microsoft.com/office/officeart/2005/8/layout/vList2"/>
    <dgm:cxn modelId="{F98E4C7F-1D84-AC47-BA69-C6260EBC7DE3}" srcId="{69F8483F-7A73-7B41-8736-038CD123195C}" destId="{36B8C6C4-9B62-D742-A721-9D077E919F6A}" srcOrd="2" destOrd="0" parTransId="{24C2E50B-64E8-AD4A-A20A-F1FAD1A017CA}" sibTransId="{5C8373A9-28B6-8C43-B0D9-8A9DCD5B3118}"/>
    <dgm:cxn modelId="{731F3342-2A3E-844A-AA62-DD6DFC0DE40B}" type="presOf" srcId="{69F8483F-7A73-7B41-8736-038CD123195C}" destId="{B8C19372-EEE6-744F-8928-25B2C43484BA}" srcOrd="0" destOrd="0" presId="urn:microsoft.com/office/officeart/2005/8/layout/vList2"/>
    <dgm:cxn modelId="{71DAF604-5DDC-5D4E-93D3-5E61C5491382}" srcId="{69F8483F-7A73-7B41-8736-038CD123195C}" destId="{01B81FEB-833A-2840-AC90-009034B20024}" srcOrd="0" destOrd="0" parTransId="{1E264392-72EB-1949-9067-BCBF0449BA11}" sibTransId="{1323B09B-AF22-4544-B8CC-DA2F2286109B}"/>
    <dgm:cxn modelId="{F4771BDE-AB3E-5645-BE2B-9EE6568454B5}" type="presOf" srcId="{36B8C6C4-9B62-D742-A721-9D077E919F6A}" destId="{E1DF7692-AD87-3545-83D3-929E95FAC2C1}" srcOrd="0" destOrd="0" presId="urn:microsoft.com/office/officeart/2005/8/layout/vList2"/>
    <dgm:cxn modelId="{474BF996-3D3D-764E-8B6E-3469084D752B}" type="presOf" srcId="{C595720F-DC76-4642-B0A1-796FE207D0FF}" destId="{FD9113FB-1731-804C-99F1-2FECFD701D0B}" srcOrd="0" destOrd="0" presId="urn:microsoft.com/office/officeart/2005/8/layout/vList2"/>
    <dgm:cxn modelId="{5B3D20D5-4A86-D143-91D0-B9D7B47D649A}" type="presParOf" srcId="{B8C19372-EEE6-744F-8928-25B2C43484BA}" destId="{6097FB00-5C6D-AD41-BBAC-61FBBBCB9682}" srcOrd="0" destOrd="0" presId="urn:microsoft.com/office/officeart/2005/8/layout/vList2"/>
    <dgm:cxn modelId="{03E95C6C-8F1C-4C48-B286-3328C1981187}" type="presParOf" srcId="{B8C19372-EEE6-744F-8928-25B2C43484BA}" destId="{865B5EA5-D890-7B4B-A6E6-66452795F719}" srcOrd="1" destOrd="0" presId="urn:microsoft.com/office/officeart/2005/8/layout/vList2"/>
    <dgm:cxn modelId="{AF54E815-C9A2-184A-B093-D305FEBE8E4A}" type="presParOf" srcId="{B8C19372-EEE6-744F-8928-25B2C43484BA}" destId="{FD9113FB-1731-804C-99F1-2FECFD701D0B}" srcOrd="2" destOrd="0" presId="urn:microsoft.com/office/officeart/2005/8/layout/vList2"/>
    <dgm:cxn modelId="{A4EE01BB-5EFD-2743-AA76-F14083160E5E}" type="presParOf" srcId="{B8C19372-EEE6-744F-8928-25B2C43484BA}" destId="{CAFC67ED-DC23-B045-8399-99664386BCD4}" srcOrd="3" destOrd="0" presId="urn:microsoft.com/office/officeart/2005/8/layout/vList2"/>
    <dgm:cxn modelId="{DAC7DBDC-28E1-1B42-80AC-72D42913B5D2}" type="presParOf" srcId="{B8C19372-EEE6-744F-8928-25B2C43484BA}" destId="{E1DF7692-AD87-3545-83D3-929E95FAC2C1}" srcOrd="4" destOrd="0" presId="urn:microsoft.com/office/officeart/2005/8/layout/vList2"/>
  </dgm:cxnLst>
  <dgm:bg>
    <a:noFill/>
  </dgm:bg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6DACE43-8E1F-4B41-ABEF-034C5719CF36}" type="doc">
      <dgm:prSet loTypeId="urn:microsoft.com/office/officeart/2005/8/layout/vList2" loCatId="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1AAD22A7-6CFC-694E-8A4D-F17B45FA2A19}">
      <dgm:prSet phldrT="[Text]" custT="1"/>
      <dgm:spPr/>
      <dgm:t>
        <a:bodyPr/>
        <a:lstStyle/>
        <a:p>
          <a:pPr algn="ctr"/>
          <a:r>
            <a:rPr lang="en-US" sz="3200" b="0" dirty="0" smtClean="0">
              <a:latin typeface="Arial"/>
              <a:cs typeface="Arial"/>
            </a:rPr>
            <a:t>1. </a:t>
          </a:r>
          <a:r>
            <a:rPr lang="en-US" sz="3200" dirty="0" smtClean="0">
              <a:latin typeface="Arial"/>
              <a:cs typeface="Arial"/>
            </a:rPr>
            <a:t>About 2.4% of all students are retained; rates are highest in 1</a:t>
          </a:r>
          <a:r>
            <a:rPr lang="en-US" sz="3200" baseline="30000" dirty="0" smtClean="0">
              <a:latin typeface="Arial"/>
              <a:cs typeface="Arial"/>
            </a:rPr>
            <a:t>st</a:t>
          </a:r>
          <a:r>
            <a:rPr lang="en-US" sz="3200" dirty="0" smtClean="0">
              <a:latin typeface="Arial"/>
              <a:cs typeface="Arial"/>
            </a:rPr>
            <a:t> and 9</a:t>
          </a:r>
          <a:r>
            <a:rPr lang="en-US" sz="3200" baseline="30000" dirty="0" smtClean="0">
              <a:latin typeface="Arial"/>
              <a:cs typeface="Arial"/>
            </a:rPr>
            <a:t>th</a:t>
          </a:r>
          <a:r>
            <a:rPr lang="en-US" sz="3200" dirty="0" smtClean="0">
              <a:latin typeface="Arial"/>
              <a:cs typeface="Arial"/>
            </a:rPr>
            <a:t> grades</a:t>
          </a:r>
          <a:endParaRPr lang="en-US" sz="3200" dirty="0">
            <a:latin typeface="Arial"/>
            <a:cs typeface="Arial"/>
          </a:endParaRPr>
        </a:p>
      </dgm:t>
    </dgm:pt>
    <dgm:pt modelId="{7AB1CC62-967A-CA49-9578-2AF232AAA427}" type="parTrans" cxnId="{F3BDB54E-CC5D-5141-B048-1654384D8B9C}">
      <dgm:prSet/>
      <dgm:spPr/>
      <dgm:t>
        <a:bodyPr/>
        <a:lstStyle/>
        <a:p>
          <a:endParaRPr lang="en-US"/>
        </a:p>
      </dgm:t>
    </dgm:pt>
    <dgm:pt modelId="{78280C87-CDAF-AE4A-A3AB-E0846D7E5B9A}" type="sibTrans" cxnId="{F3BDB54E-CC5D-5141-B048-1654384D8B9C}">
      <dgm:prSet/>
      <dgm:spPr/>
      <dgm:t>
        <a:bodyPr/>
        <a:lstStyle/>
        <a:p>
          <a:endParaRPr lang="en-US"/>
        </a:p>
      </dgm:t>
    </dgm:pt>
    <dgm:pt modelId="{FB416A7A-F677-274A-A9C4-AF52645FF6FE}">
      <dgm:prSet phldrT="[Text]" custT="1"/>
      <dgm:spPr/>
      <dgm:t>
        <a:bodyPr/>
        <a:lstStyle/>
        <a:p>
          <a:pPr algn="ctr"/>
          <a:r>
            <a:rPr lang="en-US" sz="3200" b="0" dirty="0" smtClean="0">
              <a:latin typeface="Arial"/>
              <a:cs typeface="Arial"/>
            </a:rPr>
            <a:t>2. </a:t>
          </a:r>
          <a:r>
            <a:rPr lang="en-US" sz="3200" dirty="0" smtClean="0">
              <a:latin typeface="Arial"/>
              <a:cs typeface="Arial"/>
            </a:rPr>
            <a:t>Rates vary in expected ways by sex, race and ethnicity, region, and parental education level</a:t>
          </a:r>
          <a:endParaRPr lang="en-US" sz="3200" dirty="0">
            <a:latin typeface="Arial"/>
            <a:cs typeface="Arial"/>
          </a:endParaRPr>
        </a:p>
      </dgm:t>
    </dgm:pt>
    <dgm:pt modelId="{ADB98011-C5B0-1C44-A76B-AF14DCE94A0B}" type="parTrans" cxnId="{1514056A-3FF7-1149-A4C6-1441FA0E5A4F}">
      <dgm:prSet/>
      <dgm:spPr/>
      <dgm:t>
        <a:bodyPr/>
        <a:lstStyle/>
        <a:p>
          <a:endParaRPr lang="en-US"/>
        </a:p>
      </dgm:t>
    </dgm:pt>
    <dgm:pt modelId="{DF7BF7B3-CEF0-5041-8388-1DBE8ED72942}" type="sibTrans" cxnId="{1514056A-3FF7-1149-A4C6-1441FA0E5A4F}">
      <dgm:prSet/>
      <dgm:spPr/>
      <dgm:t>
        <a:bodyPr/>
        <a:lstStyle/>
        <a:p>
          <a:endParaRPr lang="en-US"/>
        </a:p>
      </dgm:t>
    </dgm:pt>
    <dgm:pt modelId="{E54DAD6E-C46B-1346-8A7C-7ADE39579CFA}">
      <dgm:prSet phldrT="[Text]" custT="1"/>
      <dgm:spPr/>
      <dgm:t>
        <a:bodyPr/>
        <a:lstStyle/>
        <a:p>
          <a:pPr algn="ctr"/>
          <a:r>
            <a:rPr lang="en-US" sz="3200" b="0" dirty="0" smtClean="0">
              <a:latin typeface="Arial"/>
              <a:cs typeface="Arial"/>
            </a:rPr>
            <a:t>3. </a:t>
          </a:r>
          <a:r>
            <a:rPr lang="en-US" sz="3200" dirty="0" smtClean="0">
              <a:latin typeface="Arial"/>
              <a:cs typeface="Arial"/>
            </a:rPr>
            <a:t>Rates have declined substantially for all groups and in all regions since about 2005</a:t>
          </a:r>
          <a:endParaRPr lang="en-US" sz="3200" dirty="0">
            <a:latin typeface="Arial"/>
            <a:cs typeface="Arial"/>
          </a:endParaRPr>
        </a:p>
      </dgm:t>
    </dgm:pt>
    <dgm:pt modelId="{BBDD0187-9C31-464B-AA39-0DEEDD5757D3}" type="parTrans" cxnId="{B5567107-BA85-2243-B3A6-F05750C4553A}">
      <dgm:prSet/>
      <dgm:spPr/>
      <dgm:t>
        <a:bodyPr/>
        <a:lstStyle/>
        <a:p>
          <a:endParaRPr lang="en-US"/>
        </a:p>
      </dgm:t>
    </dgm:pt>
    <dgm:pt modelId="{81A41057-0ED5-9444-84D7-5B3366614C75}" type="sibTrans" cxnId="{B5567107-BA85-2243-B3A6-F05750C4553A}">
      <dgm:prSet/>
      <dgm:spPr/>
      <dgm:t>
        <a:bodyPr/>
        <a:lstStyle/>
        <a:p>
          <a:endParaRPr lang="en-US"/>
        </a:p>
      </dgm:t>
    </dgm:pt>
    <dgm:pt modelId="{20036788-BA0D-724E-AD1F-FB437DEA4B82}" type="pres">
      <dgm:prSet presAssocID="{06DACE43-8E1F-4B41-ABEF-034C5719CF36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A9157B9C-0EAC-2248-A52C-63165BF4C593}" type="pres">
      <dgm:prSet presAssocID="{1AAD22A7-6CFC-694E-8A4D-F17B45FA2A19}" presName="parentText" presStyleLbl="node1" presStyleIdx="0" presStyleCnt="3" custLinFactNeighborY="17028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CACF9CA-6F5B-BB47-90B5-8DD72EDB96E4}" type="pres">
      <dgm:prSet presAssocID="{78280C87-CDAF-AE4A-A3AB-E0846D7E5B9A}" presName="spacer" presStyleCnt="0"/>
      <dgm:spPr/>
      <dgm:t>
        <a:bodyPr/>
        <a:lstStyle/>
        <a:p>
          <a:endParaRPr lang="en-US"/>
        </a:p>
      </dgm:t>
    </dgm:pt>
    <dgm:pt modelId="{B8BAE320-4915-7F46-BA22-332BF1019F8A}" type="pres">
      <dgm:prSet presAssocID="{FB416A7A-F677-274A-A9C4-AF52645FF6FE}" presName="parentText" presStyleLbl="node1" presStyleIdx="1" presStyleCnt="3" custLinFactNeighborY="70171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9E795E1-3E79-7A47-837C-F50229F80DC9}" type="pres">
      <dgm:prSet presAssocID="{DF7BF7B3-CEF0-5041-8388-1DBE8ED72942}" presName="spacer" presStyleCnt="0"/>
      <dgm:spPr/>
      <dgm:t>
        <a:bodyPr/>
        <a:lstStyle/>
        <a:p>
          <a:endParaRPr lang="en-US"/>
        </a:p>
      </dgm:t>
    </dgm:pt>
    <dgm:pt modelId="{A4188921-7BDB-AC4B-93F8-45151DAD570D}" type="pres">
      <dgm:prSet presAssocID="{E54DAD6E-C46B-1346-8A7C-7ADE39579CFA}" presName="parentText" presStyleLbl="node1" presStyleIdx="2" presStyleCnt="3" custLinFactY="5470" custLinFactNeighborY="100000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F3BDB54E-CC5D-5141-B048-1654384D8B9C}" srcId="{06DACE43-8E1F-4B41-ABEF-034C5719CF36}" destId="{1AAD22A7-6CFC-694E-8A4D-F17B45FA2A19}" srcOrd="0" destOrd="0" parTransId="{7AB1CC62-967A-CA49-9578-2AF232AAA427}" sibTransId="{78280C87-CDAF-AE4A-A3AB-E0846D7E5B9A}"/>
    <dgm:cxn modelId="{7413C4BC-FFBA-2E45-BA5B-C49EA3A2DF22}" type="presOf" srcId="{FB416A7A-F677-274A-A9C4-AF52645FF6FE}" destId="{B8BAE320-4915-7F46-BA22-332BF1019F8A}" srcOrd="0" destOrd="0" presId="urn:microsoft.com/office/officeart/2005/8/layout/vList2"/>
    <dgm:cxn modelId="{1514056A-3FF7-1149-A4C6-1441FA0E5A4F}" srcId="{06DACE43-8E1F-4B41-ABEF-034C5719CF36}" destId="{FB416A7A-F677-274A-A9C4-AF52645FF6FE}" srcOrd="1" destOrd="0" parTransId="{ADB98011-C5B0-1C44-A76B-AF14DCE94A0B}" sibTransId="{DF7BF7B3-CEF0-5041-8388-1DBE8ED72942}"/>
    <dgm:cxn modelId="{6BC33469-2FF9-0B44-9D7E-1863F48761AA}" type="presOf" srcId="{E54DAD6E-C46B-1346-8A7C-7ADE39579CFA}" destId="{A4188921-7BDB-AC4B-93F8-45151DAD570D}" srcOrd="0" destOrd="0" presId="urn:microsoft.com/office/officeart/2005/8/layout/vList2"/>
    <dgm:cxn modelId="{B5567107-BA85-2243-B3A6-F05750C4553A}" srcId="{06DACE43-8E1F-4B41-ABEF-034C5719CF36}" destId="{E54DAD6E-C46B-1346-8A7C-7ADE39579CFA}" srcOrd="2" destOrd="0" parTransId="{BBDD0187-9C31-464B-AA39-0DEEDD5757D3}" sibTransId="{81A41057-0ED5-9444-84D7-5B3366614C75}"/>
    <dgm:cxn modelId="{51814C18-EAFB-7344-8165-C39C6FB9C132}" type="presOf" srcId="{06DACE43-8E1F-4B41-ABEF-034C5719CF36}" destId="{20036788-BA0D-724E-AD1F-FB437DEA4B82}" srcOrd="0" destOrd="0" presId="urn:microsoft.com/office/officeart/2005/8/layout/vList2"/>
    <dgm:cxn modelId="{040E1346-67D5-274E-816B-2C7767CED0DA}" type="presOf" srcId="{1AAD22A7-6CFC-694E-8A4D-F17B45FA2A19}" destId="{A9157B9C-0EAC-2248-A52C-63165BF4C593}" srcOrd="0" destOrd="0" presId="urn:microsoft.com/office/officeart/2005/8/layout/vList2"/>
    <dgm:cxn modelId="{EEFD4E27-834F-9F49-A450-A0CB80219D71}" type="presParOf" srcId="{20036788-BA0D-724E-AD1F-FB437DEA4B82}" destId="{A9157B9C-0EAC-2248-A52C-63165BF4C593}" srcOrd="0" destOrd="0" presId="urn:microsoft.com/office/officeart/2005/8/layout/vList2"/>
    <dgm:cxn modelId="{FFC22F71-280A-8644-A1DC-283A9F1164E0}" type="presParOf" srcId="{20036788-BA0D-724E-AD1F-FB437DEA4B82}" destId="{2CACF9CA-6F5B-BB47-90B5-8DD72EDB96E4}" srcOrd="1" destOrd="0" presId="urn:microsoft.com/office/officeart/2005/8/layout/vList2"/>
    <dgm:cxn modelId="{93A88C55-FF3A-8741-9E4B-E06A25FCCC3F}" type="presParOf" srcId="{20036788-BA0D-724E-AD1F-FB437DEA4B82}" destId="{B8BAE320-4915-7F46-BA22-332BF1019F8A}" srcOrd="2" destOrd="0" presId="urn:microsoft.com/office/officeart/2005/8/layout/vList2"/>
    <dgm:cxn modelId="{E925987F-3628-4E4E-832F-96B24D47A835}" type="presParOf" srcId="{20036788-BA0D-724E-AD1F-FB437DEA4B82}" destId="{29E795E1-3E79-7A47-837C-F50229F80DC9}" srcOrd="3" destOrd="0" presId="urn:microsoft.com/office/officeart/2005/8/layout/vList2"/>
    <dgm:cxn modelId="{6385F6F8-0AAD-6848-8B9C-6EA1F9201274}" type="presParOf" srcId="{20036788-BA0D-724E-AD1F-FB437DEA4B82}" destId="{A4188921-7BDB-AC4B-93F8-45151DAD570D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097FB00-5C6D-AD41-BBAC-61FBBBCB9682}">
      <dsp:nvSpPr>
        <dsp:cNvPr id="0" name=""/>
        <dsp:cNvSpPr/>
      </dsp:nvSpPr>
      <dsp:spPr>
        <a:xfrm>
          <a:off x="0" y="0"/>
          <a:ext cx="10058399" cy="1079958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b="0" kern="1200" dirty="0" smtClean="0">
              <a:latin typeface="Arial"/>
              <a:cs typeface="Arial"/>
            </a:rPr>
            <a:t>1. How many students repeat grades each year?</a:t>
          </a:r>
          <a:endParaRPr lang="en-US" sz="3200" b="0" kern="1200" dirty="0">
            <a:latin typeface="Arial"/>
            <a:cs typeface="Arial"/>
          </a:endParaRPr>
        </a:p>
      </dsp:txBody>
      <dsp:txXfrm>
        <a:off x="52719" y="52719"/>
        <a:ext cx="9952961" cy="974520"/>
      </dsp:txXfrm>
    </dsp:sp>
    <dsp:sp modelId="{FD9113FB-1731-804C-99F1-2FECFD701D0B}">
      <dsp:nvSpPr>
        <dsp:cNvPr id="0" name=""/>
        <dsp:cNvSpPr/>
      </dsp:nvSpPr>
      <dsp:spPr>
        <a:xfrm>
          <a:off x="0" y="1277902"/>
          <a:ext cx="10058399" cy="121680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b="0" kern="1200" dirty="0" smtClean="0">
              <a:latin typeface="Arial"/>
              <a:cs typeface="Arial"/>
            </a:rPr>
            <a:t>2. Do retention rates vary across social and demographic groups?</a:t>
          </a:r>
          <a:endParaRPr lang="en-US" sz="3200" b="0" kern="1200" dirty="0">
            <a:latin typeface="Arial"/>
            <a:cs typeface="Arial"/>
          </a:endParaRPr>
        </a:p>
      </dsp:txBody>
      <dsp:txXfrm>
        <a:off x="59399" y="1337301"/>
        <a:ext cx="9939601" cy="1098002"/>
      </dsp:txXfrm>
    </dsp:sp>
    <dsp:sp modelId="{E1DF7692-AD87-3545-83D3-929E95FAC2C1}">
      <dsp:nvSpPr>
        <dsp:cNvPr id="0" name=""/>
        <dsp:cNvSpPr/>
      </dsp:nvSpPr>
      <dsp:spPr>
        <a:xfrm>
          <a:off x="0" y="2706281"/>
          <a:ext cx="10058399" cy="951318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b="0" kern="1200" dirty="0" smtClean="0">
              <a:latin typeface="Arial"/>
              <a:cs typeface="Arial"/>
            </a:rPr>
            <a:t>3. Do retention rates vary over time or place?</a:t>
          </a:r>
          <a:endParaRPr lang="en-US" sz="3200" b="0" kern="1200" dirty="0">
            <a:latin typeface="Arial"/>
            <a:cs typeface="Arial"/>
          </a:endParaRPr>
        </a:p>
      </dsp:txBody>
      <dsp:txXfrm>
        <a:off x="46440" y="2752721"/>
        <a:ext cx="9965519" cy="85843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9157B9C-0EAC-2248-A52C-63165BF4C593}">
      <dsp:nvSpPr>
        <dsp:cNvPr id="0" name=""/>
        <dsp:cNvSpPr/>
      </dsp:nvSpPr>
      <dsp:spPr>
        <a:xfrm>
          <a:off x="0" y="325316"/>
          <a:ext cx="10058399" cy="121680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b="0" kern="1200" dirty="0" smtClean="0">
              <a:latin typeface="Arial"/>
              <a:cs typeface="Arial"/>
            </a:rPr>
            <a:t>1. </a:t>
          </a:r>
          <a:r>
            <a:rPr lang="en-US" sz="3200" kern="1200" dirty="0" smtClean="0">
              <a:latin typeface="Arial"/>
              <a:cs typeface="Arial"/>
            </a:rPr>
            <a:t>About 2.4% of all students are retained; rates are highest in 1</a:t>
          </a:r>
          <a:r>
            <a:rPr lang="en-US" sz="3200" kern="1200" baseline="30000" dirty="0" smtClean="0">
              <a:latin typeface="Arial"/>
              <a:cs typeface="Arial"/>
            </a:rPr>
            <a:t>st</a:t>
          </a:r>
          <a:r>
            <a:rPr lang="en-US" sz="3200" kern="1200" dirty="0" smtClean="0">
              <a:latin typeface="Arial"/>
              <a:cs typeface="Arial"/>
            </a:rPr>
            <a:t> and 9</a:t>
          </a:r>
          <a:r>
            <a:rPr lang="en-US" sz="3200" kern="1200" baseline="30000" dirty="0" smtClean="0">
              <a:latin typeface="Arial"/>
              <a:cs typeface="Arial"/>
            </a:rPr>
            <a:t>th</a:t>
          </a:r>
          <a:r>
            <a:rPr lang="en-US" sz="3200" kern="1200" dirty="0" smtClean="0">
              <a:latin typeface="Arial"/>
              <a:cs typeface="Arial"/>
            </a:rPr>
            <a:t> grades</a:t>
          </a:r>
          <a:endParaRPr lang="en-US" sz="3200" kern="1200" dirty="0">
            <a:latin typeface="Arial"/>
            <a:cs typeface="Arial"/>
          </a:endParaRPr>
        </a:p>
      </dsp:txBody>
      <dsp:txXfrm>
        <a:off x="59399" y="384715"/>
        <a:ext cx="9939601" cy="1098002"/>
      </dsp:txXfrm>
    </dsp:sp>
    <dsp:sp modelId="{B8BAE320-4915-7F46-BA22-332BF1019F8A}">
      <dsp:nvSpPr>
        <dsp:cNvPr id="0" name=""/>
        <dsp:cNvSpPr/>
      </dsp:nvSpPr>
      <dsp:spPr>
        <a:xfrm>
          <a:off x="0" y="1828800"/>
          <a:ext cx="10058399" cy="121680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b="0" kern="1200" dirty="0" smtClean="0">
              <a:latin typeface="Arial"/>
              <a:cs typeface="Arial"/>
            </a:rPr>
            <a:t>2. </a:t>
          </a:r>
          <a:r>
            <a:rPr lang="en-US" sz="3200" kern="1200" dirty="0" smtClean="0">
              <a:latin typeface="Arial"/>
              <a:cs typeface="Arial"/>
            </a:rPr>
            <a:t>Rates vary in expected ways by sex, race and ethnicity, region, and parental education level</a:t>
          </a:r>
          <a:endParaRPr lang="en-US" sz="3200" kern="1200" dirty="0">
            <a:latin typeface="Arial"/>
            <a:cs typeface="Arial"/>
          </a:endParaRPr>
        </a:p>
      </dsp:txBody>
      <dsp:txXfrm>
        <a:off x="59399" y="1888199"/>
        <a:ext cx="9939601" cy="1098002"/>
      </dsp:txXfrm>
    </dsp:sp>
    <dsp:sp modelId="{A4188921-7BDB-AC4B-93F8-45151DAD570D}">
      <dsp:nvSpPr>
        <dsp:cNvPr id="0" name=""/>
        <dsp:cNvSpPr/>
      </dsp:nvSpPr>
      <dsp:spPr>
        <a:xfrm>
          <a:off x="0" y="3355199"/>
          <a:ext cx="10058399" cy="121680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b="0" kern="1200" dirty="0" smtClean="0">
              <a:latin typeface="Arial"/>
              <a:cs typeface="Arial"/>
            </a:rPr>
            <a:t>3. </a:t>
          </a:r>
          <a:r>
            <a:rPr lang="en-US" sz="3200" kern="1200" dirty="0" smtClean="0">
              <a:latin typeface="Arial"/>
              <a:cs typeface="Arial"/>
            </a:rPr>
            <a:t>Rates have declined substantially for all groups and in all regions since about 2005</a:t>
          </a:r>
          <a:endParaRPr lang="en-US" sz="3200" kern="1200" dirty="0">
            <a:latin typeface="Arial"/>
            <a:cs typeface="Arial"/>
          </a:endParaRPr>
        </a:p>
      </dsp:txBody>
      <dsp:txXfrm>
        <a:off x="59399" y="3414598"/>
        <a:ext cx="9939601" cy="109800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0815D0F-458A-634F-9F71-D6B6DF341282}" type="datetimeFigureOut">
              <a:rPr lang="en-US" smtClean="0"/>
              <a:t>8/9/2014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0" y="685800"/>
            <a:ext cx="6858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DB11EA6-887C-2F49-95C7-12538DC9A0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6075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0" y="685800"/>
            <a:ext cx="6858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B11EA6-887C-2F49-95C7-12538DC9A08D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421070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291840" y="6817361"/>
            <a:ext cx="37307520" cy="470408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583680" y="12435840"/>
            <a:ext cx="30723840" cy="560832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1945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43891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65836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87782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0972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31673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53619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175564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2FB862-634A-4022-92DC-402599C93DD8}" type="datetimeFigureOut">
              <a:rPr lang="en-US" smtClean="0"/>
              <a:pPr/>
              <a:t>8/9/2014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CBAA5B-3E85-4051-AE25-726B5BEE624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2FB862-634A-4022-92DC-402599C93DD8}" type="datetimeFigureOut">
              <a:rPr lang="en-US" smtClean="0"/>
              <a:pPr/>
              <a:t>8/9/2014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CBAA5B-3E85-4051-AE25-726B5BEE624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52742907" y="4216401"/>
            <a:ext cx="47404018" cy="8988044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530845" y="4216401"/>
            <a:ext cx="141480542" cy="8988044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2FB862-634A-4022-92DC-402599C93DD8}" type="datetimeFigureOut">
              <a:rPr lang="en-US" smtClean="0"/>
              <a:pPr/>
              <a:t>8/9/2014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CBAA5B-3E85-4051-AE25-726B5BEE624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2FB862-634A-4022-92DC-402599C93DD8}" type="datetimeFigureOut">
              <a:rPr lang="en-US" smtClean="0"/>
              <a:pPr/>
              <a:t>8/9/2014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CBAA5B-3E85-4051-AE25-726B5BEE624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67102" y="14102081"/>
            <a:ext cx="37307520" cy="4358640"/>
          </a:xfrm>
        </p:spPr>
        <p:txBody>
          <a:bodyPr anchor="t"/>
          <a:lstStyle>
            <a:lvl1pPr algn="l">
              <a:defRPr sz="192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67102" y="9301484"/>
            <a:ext cx="37307520" cy="4800599"/>
          </a:xfrm>
        </p:spPr>
        <p:txBody>
          <a:bodyPr anchor="b"/>
          <a:lstStyle>
            <a:lvl1pPr marL="0" indent="0">
              <a:buNone/>
              <a:defRPr sz="9600">
                <a:solidFill>
                  <a:schemeClr val="tx1">
                    <a:tint val="75000"/>
                  </a:schemeClr>
                </a:solidFill>
              </a:defRPr>
            </a:lvl1pPr>
            <a:lvl2pPr marL="2194560" indent="0">
              <a:buNone/>
              <a:defRPr sz="8600">
                <a:solidFill>
                  <a:schemeClr val="tx1">
                    <a:tint val="75000"/>
                  </a:schemeClr>
                </a:solidFill>
              </a:defRPr>
            </a:lvl2pPr>
            <a:lvl3pPr marL="4389120" indent="0">
              <a:buNone/>
              <a:defRPr sz="7700">
                <a:solidFill>
                  <a:schemeClr val="tx1">
                    <a:tint val="75000"/>
                  </a:schemeClr>
                </a:solidFill>
              </a:defRPr>
            </a:lvl3pPr>
            <a:lvl4pPr marL="6583680" indent="0">
              <a:buNone/>
              <a:defRPr sz="6700">
                <a:solidFill>
                  <a:schemeClr val="tx1">
                    <a:tint val="75000"/>
                  </a:schemeClr>
                </a:solidFill>
              </a:defRPr>
            </a:lvl4pPr>
            <a:lvl5pPr marL="8778240" indent="0">
              <a:buNone/>
              <a:defRPr sz="6700">
                <a:solidFill>
                  <a:schemeClr val="tx1">
                    <a:tint val="75000"/>
                  </a:schemeClr>
                </a:solidFill>
              </a:defRPr>
            </a:lvl5pPr>
            <a:lvl6pPr marL="10972800" indent="0">
              <a:buNone/>
              <a:defRPr sz="6700">
                <a:solidFill>
                  <a:schemeClr val="tx1">
                    <a:tint val="75000"/>
                  </a:schemeClr>
                </a:solidFill>
              </a:defRPr>
            </a:lvl6pPr>
            <a:lvl7pPr marL="13167360" indent="0">
              <a:buNone/>
              <a:defRPr sz="6700">
                <a:solidFill>
                  <a:schemeClr val="tx1">
                    <a:tint val="75000"/>
                  </a:schemeClr>
                </a:solidFill>
              </a:defRPr>
            </a:lvl7pPr>
            <a:lvl8pPr marL="15361920" indent="0">
              <a:buNone/>
              <a:defRPr sz="6700">
                <a:solidFill>
                  <a:schemeClr val="tx1">
                    <a:tint val="75000"/>
                  </a:schemeClr>
                </a:solidFill>
              </a:defRPr>
            </a:lvl8pPr>
            <a:lvl9pPr marL="17556480" indent="0">
              <a:buNone/>
              <a:defRPr sz="67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2FB862-634A-4022-92DC-402599C93DD8}" type="datetimeFigureOut">
              <a:rPr lang="en-US" smtClean="0"/>
              <a:pPr/>
              <a:t>8/9/2014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CBAA5B-3E85-4051-AE25-726B5BEE624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530842" y="24577041"/>
            <a:ext cx="94442280" cy="69519801"/>
          </a:xfrm>
        </p:spPr>
        <p:txBody>
          <a:bodyPr/>
          <a:lstStyle>
            <a:lvl1pPr>
              <a:defRPr sz="13400"/>
            </a:lvl1pPr>
            <a:lvl2pPr>
              <a:defRPr sz="11500"/>
            </a:lvl2pPr>
            <a:lvl3pPr>
              <a:defRPr sz="9600"/>
            </a:lvl3pPr>
            <a:lvl4pPr>
              <a:defRPr sz="8600"/>
            </a:lvl4pPr>
            <a:lvl5pPr>
              <a:defRPr sz="8600"/>
            </a:lvl5pPr>
            <a:lvl6pPr>
              <a:defRPr sz="8600"/>
            </a:lvl6pPr>
            <a:lvl7pPr>
              <a:defRPr sz="8600"/>
            </a:lvl7pPr>
            <a:lvl8pPr>
              <a:defRPr sz="8600"/>
            </a:lvl8pPr>
            <a:lvl9pPr>
              <a:defRPr sz="8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5704642" y="24577041"/>
            <a:ext cx="94442280" cy="69519801"/>
          </a:xfrm>
        </p:spPr>
        <p:txBody>
          <a:bodyPr/>
          <a:lstStyle>
            <a:lvl1pPr>
              <a:defRPr sz="13400"/>
            </a:lvl1pPr>
            <a:lvl2pPr>
              <a:defRPr sz="11500"/>
            </a:lvl2pPr>
            <a:lvl3pPr>
              <a:defRPr sz="9600"/>
            </a:lvl3pPr>
            <a:lvl4pPr>
              <a:defRPr sz="8600"/>
            </a:lvl4pPr>
            <a:lvl5pPr>
              <a:defRPr sz="8600"/>
            </a:lvl5pPr>
            <a:lvl6pPr>
              <a:defRPr sz="8600"/>
            </a:lvl6pPr>
            <a:lvl7pPr>
              <a:defRPr sz="8600"/>
            </a:lvl7pPr>
            <a:lvl8pPr>
              <a:defRPr sz="8600"/>
            </a:lvl8pPr>
            <a:lvl9pPr>
              <a:defRPr sz="8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2FB862-634A-4022-92DC-402599C93DD8}" type="datetimeFigureOut">
              <a:rPr lang="en-US" smtClean="0"/>
              <a:pPr/>
              <a:t>8/9/2014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CBAA5B-3E85-4051-AE25-726B5BEE624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94560" y="878841"/>
            <a:ext cx="39502080" cy="36576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94561" y="4912362"/>
            <a:ext cx="19392902" cy="2047239"/>
          </a:xfrm>
        </p:spPr>
        <p:txBody>
          <a:bodyPr anchor="b"/>
          <a:lstStyle>
            <a:lvl1pPr marL="0" indent="0">
              <a:buNone/>
              <a:defRPr sz="11500" b="1"/>
            </a:lvl1pPr>
            <a:lvl2pPr marL="2194560" indent="0">
              <a:buNone/>
              <a:defRPr sz="9600" b="1"/>
            </a:lvl2pPr>
            <a:lvl3pPr marL="4389120" indent="0">
              <a:buNone/>
              <a:defRPr sz="8600" b="1"/>
            </a:lvl3pPr>
            <a:lvl4pPr marL="6583680" indent="0">
              <a:buNone/>
              <a:defRPr sz="7700" b="1"/>
            </a:lvl4pPr>
            <a:lvl5pPr marL="8778240" indent="0">
              <a:buNone/>
              <a:defRPr sz="7700" b="1"/>
            </a:lvl5pPr>
            <a:lvl6pPr marL="10972800" indent="0">
              <a:buNone/>
              <a:defRPr sz="7700" b="1"/>
            </a:lvl6pPr>
            <a:lvl7pPr marL="13167360" indent="0">
              <a:buNone/>
              <a:defRPr sz="7700" b="1"/>
            </a:lvl7pPr>
            <a:lvl8pPr marL="15361920" indent="0">
              <a:buNone/>
              <a:defRPr sz="7700" b="1"/>
            </a:lvl8pPr>
            <a:lvl9pPr marL="17556480" indent="0">
              <a:buNone/>
              <a:defRPr sz="77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194561" y="6959601"/>
            <a:ext cx="19392902" cy="12644121"/>
          </a:xfrm>
        </p:spPr>
        <p:txBody>
          <a:bodyPr/>
          <a:lstStyle>
            <a:lvl1pPr>
              <a:defRPr sz="11500"/>
            </a:lvl1pPr>
            <a:lvl2pPr>
              <a:defRPr sz="9600"/>
            </a:lvl2pPr>
            <a:lvl3pPr>
              <a:defRPr sz="8600"/>
            </a:lvl3pPr>
            <a:lvl4pPr>
              <a:defRPr sz="7700"/>
            </a:lvl4pPr>
            <a:lvl5pPr>
              <a:defRPr sz="7700"/>
            </a:lvl5pPr>
            <a:lvl6pPr>
              <a:defRPr sz="7700"/>
            </a:lvl6pPr>
            <a:lvl7pPr>
              <a:defRPr sz="7700"/>
            </a:lvl7pPr>
            <a:lvl8pPr>
              <a:defRPr sz="7700"/>
            </a:lvl8pPr>
            <a:lvl9pPr>
              <a:defRPr sz="77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2296122" y="4912362"/>
            <a:ext cx="19400520" cy="2047239"/>
          </a:xfrm>
        </p:spPr>
        <p:txBody>
          <a:bodyPr anchor="b"/>
          <a:lstStyle>
            <a:lvl1pPr marL="0" indent="0">
              <a:buNone/>
              <a:defRPr sz="11500" b="1"/>
            </a:lvl1pPr>
            <a:lvl2pPr marL="2194560" indent="0">
              <a:buNone/>
              <a:defRPr sz="9600" b="1"/>
            </a:lvl2pPr>
            <a:lvl3pPr marL="4389120" indent="0">
              <a:buNone/>
              <a:defRPr sz="8600" b="1"/>
            </a:lvl3pPr>
            <a:lvl4pPr marL="6583680" indent="0">
              <a:buNone/>
              <a:defRPr sz="7700" b="1"/>
            </a:lvl4pPr>
            <a:lvl5pPr marL="8778240" indent="0">
              <a:buNone/>
              <a:defRPr sz="7700" b="1"/>
            </a:lvl5pPr>
            <a:lvl6pPr marL="10972800" indent="0">
              <a:buNone/>
              <a:defRPr sz="7700" b="1"/>
            </a:lvl6pPr>
            <a:lvl7pPr marL="13167360" indent="0">
              <a:buNone/>
              <a:defRPr sz="7700" b="1"/>
            </a:lvl7pPr>
            <a:lvl8pPr marL="15361920" indent="0">
              <a:buNone/>
              <a:defRPr sz="7700" b="1"/>
            </a:lvl8pPr>
            <a:lvl9pPr marL="17556480" indent="0">
              <a:buNone/>
              <a:defRPr sz="77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2296122" y="6959601"/>
            <a:ext cx="19400520" cy="12644121"/>
          </a:xfrm>
        </p:spPr>
        <p:txBody>
          <a:bodyPr/>
          <a:lstStyle>
            <a:lvl1pPr>
              <a:defRPr sz="11500"/>
            </a:lvl1pPr>
            <a:lvl2pPr>
              <a:defRPr sz="9600"/>
            </a:lvl2pPr>
            <a:lvl3pPr>
              <a:defRPr sz="8600"/>
            </a:lvl3pPr>
            <a:lvl4pPr>
              <a:defRPr sz="7700"/>
            </a:lvl4pPr>
            <a:lvl5pPr>
              <a:defRPr sz="7700"/>
            </a:lvl5pPr>
            <a:lvl6pPr>
              <a:defRPr sz="7700"/>
            </a:lvl6pPr>
            <a:lvl7pPr>
              <a:defRPr sz="7700"/>
            </a:lvl7pPr>
            <a:lvl8pPr>
              <a:defRPr sz="7700"/>
            </a:lvl8pPr>
            <a:lvl9pPr>
              <a:defRPr sz="77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2FB862-634A-4022-92DC-402599C93DD8}" type="datetimeFigureOut">
              <a:rPr lang="en-US" smtClean="0"/>
              <a:pPr/>
              <a:t>8/9/2014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CBAA5B-3E85-4051-AE25-726B5BEE624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2FB862-634A-4022-92DC-402599C93DD8}" type="datetimeFigureOut">
              <a:rPr lang="en-US" smtClean="0"/>
              <a:pPr/>
              <a:t>8/9/2014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CBAA5B-3E85-4051-AE25-726B5BEE624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2FB862-634A-4022-92DC-402599C93DD8}" type="datetimeFigureOut">
              <a:rPr lang="en-US" smtClean="0"/>
              <a:pPr/>
              <a:t>8/9/2014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CBAA5B-3E85-4051-AE25-726B5BEE624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94565" y="873760"/>
            <a:ext cx="14439902" cy="3718560"/>
          </a:xfrm>
        </p:spPr>
        <p:txBody>
          <a:bodyPr anchor="b"/>
          <a:lstStyle>
            <a:lvl1pPr algn="l">
              <a:defRPr sz="96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160240" y="873763"/>
            <a:ext cx="24536400" cy="18729961"/>
          </a:xfrm>
        </p:spPr>
        <p:txBody>
          <a:bodyPr/>
          <a:lstStyle>
            <a:lvl1pPr>
              <a:defRPr sz="15400"/>
            </a:lvl1pPr>
            <a:lvl2pPr>
              <a:defRPr sz="13400"/>
            </a:lvl2pPr>
            <a:lvl3pPr>
              <a:defRPr sz="11500"/>
            </a:lvl3pPr>
            <a:lvl4pPr>
              <a:defRPr sz="9600"/>
            </a:lvl4pPr>
            <a:lvl5pPr>
              <a:defRPr sz="9600"/>
            </a:lvl5pPr>
            <a:lvl6pPr>
              <a:defRPr sz="9600"/>
            </a:lvl6pPr>
            <a:lvl7pPr>
              <a:defRPr sz="9600"/>
            </a:lvl7pPr>
            <a:lvl8pPr>
              <a:defRPr sz="9600"/>
            </a:lvl8pPr>
            <a:lvl9pPr>
              <a:defRPr sz="9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194565" y="4592323"/>
            <a:ext cx="14439902" cy="15011401"/>
          </a:xfrm>
        </p:spPr>
        <p:txBody>
          <a:bodyPr/>
          <a:lstStyle>
            <a:lvl1pPr marL="0" indent="0">
              <a:buNone/>
              <a:defRPr sz="6700"/>
            </a:lvl1pPr>
            <a:lvl2pPr marL="2194560" indent="0">
              <a:buNone/>
              <a:defRPr sz="5800"/>
            </a:lvl2pPr>
            <a:lvl3pPr marL="4389120" indent="0">
              <a:buNone/>
              <a:defRPr sz="4800"/>
            </a:lvl3pPr>
            <a:lvl4pPr marL="6583680" indent="0">
              <a:buNone/>
              <a:defRPr sz="4300"/>
            </a:lvl4pPr>
            <a:lvl5pPr marL="8778240" indent="0">
              <a:buNone/>
              <a:defRPr sz="4300"/>
            </a:lvl5pPr>
            <a:lvl6pPr marL="10972800" indent="0">
              <a:buNone/>
              <a:defRPr sz="4300"/>
            </a:lvl6pPr>
            <a:lvl7pPr marL="13167360" indent="0">
              <a:buNone/>
              <a:defRPr sz="4300"/>
            </a:lvl7pPr>
            <a:lvl8pPr marL="15361920" indent="0">
              <a:buNone/>
              <a:defRPr sz="4300"/>
            </a:lvl8pPr>
            <a:lvl9pPr marL="17556480" indent="0">
              <a:buNone/>
              <a:defRPr sz="43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2FB862-634A-4022-92DC-402599C93DD8}" type="datetimeFigureOut">
              <a:rPr lang="en-US" smtClean="0"/>
              <a:pPr/>
              <a:t>8/9/2014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CBAA5B-3E85-4051-AE25-726B5BEE624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02982" y="15361921"/>
            <a:ext cx="26334720" cy="1813561"/>
          </a:xfrm>
        </p:spPr>
        <p:txBody>
          <a:bodyPr anchor="b"/>
          <a:lstStyle>
            <a:lvl1pPr algn="l">
              <a:defRPr sz="96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602982" y="1960880"/>
            <a:ext cx="26334720" cy="13167360"/>
          </a:xfrm>
        </p:spPr>
        <p:txBody>
          <a:bodyPr/>
          <a:lstStyle>
            <a:lvl1pPr marL="0" indent="0">
              <a:buNone/>
              <a:defRPr sz="15400"/>
            </a:lvl1pPr>
            <a:lvl2pPr marL="2194560" indent="0">
              <a:buNone/>
              <a:defRPr sz="13400"/>
            </a:lvl2pPr>
            <a:lvl3pPr marL="4389120" indent="0">
              <a:buNone/>
              <a:defRPr sz="11500"/>
            </a:lvl3pPr>
            <a:lvl4pPr marL="6583680" indent="0">
              <a:buNone/>
              <a:defRPr sz="9600"/>
            </a:lvl4pPr>
            <a:lvl5pPr marL="8778240" indent="0">
              <a:buNone/>
              <a:defRPr sz="9600"/>
            </a:lvl5pPr>
            <a:lvl6pPr marL="10972800" indent="0">
              <a:buNone/>
              <a:defRPr sz="9600"/>
            </a:lvl6pPr>
            <a:lvl7pPr marL="13167360" indent="0">
              <a:buNone/>
              <a:defRPr sz="9600"/>
            </a:lvl7pPr>
            <a:lvl8pPr marL="15361920" indent="0">
              <a:buNone/>
              <a:defRPr sz="9600"/>
            </a:lvl8pPr>
            <a:lvl9pPr marL="17556480" indent="0">
              <a:buNone/>
              <a:defRPr sz="96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02982" y="17175482"/>
            <a:ext cx="26334720" cy="2575559"/>
          </a:xfrm>
        </p:spPr>
        <p:txBody>
          <a:bodyPr/>
          <a:lstStyle>
            <a:lvl1pPr marL="0" indent="0">
              <a:buNone/>
              <a:defRPr sz="6700"/>
            </a:lvl1pPr>
            <a:lvl2pPr marL="2194560" indent="0">
              <a:buNone/>
              <a:defRPr sz="5800"/>
            </a:lvl2pPr>
            <a:lvl3pPr marL="4389120" indent="0">
              <a:buNone/>
              <a:defRPr sz="4800"/>
            </a:lvl3pPr>
            <a:lvl4pPr marL="6583680" indent="0">
              <a:buNone/>
              <a:defRPr sz="4300"/>
            </a:lvl4pPr>
            <a:lvl5pPr marL="8778240" indent="0">
              <a:buNone/>
              <a:defRPr sz="4300"/>
            </a:lvl5pPr>
            <a:lvl6pPr marL="10972800" indent="0">
              <a:buNone/>
              <a:defRPr sz="4300"/>
            </a:lvl6pPr>
            <a:lvl7pPr marL="13167360" indent="0">
              <a:buNone/>
              <a:defRPr sz="4300"/>
            </a:lvl7pPr>
            <a:lvl8pPr marL="15361920" indent="0">
              <a:buNone/>
              <a:defRPr sz="4300"/>
            </a:lvl8pPr>
            <a:lvl9pPr marL="17556480" indent="0">
              <a:buNone/>
              <a:defRPr sz="43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2FB862-634A-4022-92DC-402599C93DD8}" type="datetimeFigureOut">
              <a:rPr lang="en-US" smtClean="0"/>
              <a:pPr/>
              <a:t>8/9/2014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CBAA5B-3E85-4051-AE25-726B5BEE624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194560" y="878841"/>
            <a:ext cx="39502080" cy="3657600"/>
          </a:xfrm>
          <a:prstGeom prst="rect">
            <a:avLst/>
          </a:prstGeom>
        </p:spPr>
        <p:txBody>
          <a:bodyPr vert="horz" lIns="438912" tIns="219456" rIns="438912" bIns="219456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94560" y="5120643"/>
            <a:ext cx="39502080" cy="14483081"/>
          </a:xfrm>
          <a:prstGeom prst="rect">
            <a:avLst/>
          </a:prstGeom>
        </p:spPr>
        <p:txBody>
          <a:bodyPr vert="horz" lIns="438912" tIns="219456" rIns="438912" bIns="219456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194560" y="20340321"/>
            <a:ext cx="10241280" cy="1168400"/>
          </a:xfrm>
          <a:prstGeom prst="rect">
            <a:avLst/>
          </a:prstGeom>
        </p:spPr>
        <p:txBody>
          <a:bodyPr vert="horz" lIns="438912" tIns="219456" rIns="438912" bIns="219456" rtlCol="0" anchor="ctr"/>
          <a:lstStyle>
            <a:lvl1pPr algn="l">
              <a:defRPr sz="5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2FB862-634A-4022-92DC-402599C93DD8}" type="datetimeFigureOut">
              <a:rPr lang="en-US" smtClean="0"/>
              <a:pPr/>
              <a:t>8/9/2014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996160" y="20340321"/>
            <a:ext cx="13898880" cy="1168400"/>
          </a:xfrm>
          <a:prstGeom prst="rect">
            <a:avLst/>
          </a:prstGeom>
        </p:spPr>
        <p:txBody>
          <a:bodyPr vert="horz" lIns="438912" tIns="219456" rIns="438912" bIns="219456" rtlCol="0" anchor="ctr"/>
          <a:lstStyle>
            <a:lvl1pPr algn="ctr">
              <a:defRPr sz="5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1455360" y="20340321"/>
            <a:ext cx="10241280" cy="1168400"/>
          </a:xfrm>
          <a:prstGeom prst="rect">
            <a:avLst/>
          </a:prstGeom>
        </p:spPr>
        <p:txBody>
          <a:bodyPr vert="horz" lIns="438912" tIns="219456" rIns="438912" bIns="219456" rtlCol="0" anchor="ctr"/>
          <a:lstStyle>
            <a:lvl1pPr algn="r">
              <a:defRPr sz="5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CBAA5B-3E85-4051-AE25-726B5BEE6242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389120" rtl="0" eaLnBrk="1" latinLnBrk="0" hangingPunct="1">
        <a:spcBef>
          <a:spcPct val="0"/>
        </a:spcBef>
        <a:buNone/>
        <a:defRPr sz="211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645920" indent="-1645920" algn="l" defTabSz="4389120" rtl="0" eaLnBrk="1" latinLnBrk="0" hangingPunct="1">
        <a:spcBef>
          <a:spcPct val="20000"/>
        </a:spcBef>
        <a:buFont typeface="Arial" pitchFamily="34" charset="0"/>
        <a:buChar char="•"/>
        <a:defRPr sz="15400" kern="1200">
          <a:solidFill>
            <a:schemeClr val="tx1"/>
          </a:solidFill>
          <a:latin typeface="+mn-lt"/>
          <a:ea typeface="+mn-ea"/>
          <a:cs typeface="+mn-cs"/>
        </a:defRPr>
      </a:lvl1pPr>
      <a:lvl2pPr marL="3566160" indent="-1371600" algn="l" defTabSz="4389120" rtl="0" eaLnBrk="1" latinLnBrk="0" hangingPunct="1">
        <a:spcBef>
          <a:spcPct val="20000"/>
        </a:spcBef>
        <a:buFont typeface="Arial" pitchFamily="34" charset="0"/>
        <a:buChar char="–"/>
        <a:defRPr sz="13400" kern="1200">
          <a:solidFill>
            <a:schemeClr val="tx1"/>
          </a:solidFill>
          <a:latin typeface="+mn-lt"/>
          <a:ea typeface="+mn-ea"/>
          <a:cs typeface="+mn-cs"/>
        </a:defRPr>
      </a:lvl2pPr>
      <a:lvl3pPr marL="5486400" indent="-1097280" algn="l" defTabSz="4389120" rtl="0" eaLnBrk="1" latinLnBrk="0" hangingPunct="1">
        <a:spcBef>
          <a:spcPct val="20000"/>
        </a:spcBef>
        <a:buFont typeface="Arial" pitchFamily="34" charset="0"/>
        <a:buChar char="•"/>
        <a:defRPr sz="11500" kern="1200">
          <a:solidFill>
            <a:schemeClr val="tx1"/>
          </a:solidFill>
          <a:latin typeface="+mn-lt"/>
          <a:ea typeface="+mn-ea"/>
          <a:cs typeface="+mn-cs"/>
        </a:defRPr>
      </a:lvl3pPr>
      <a:lvl4pPr marL="7680960" indent="-1097280" algn="l" defTabSz="4389120" rtl="0" eaLnBrk="1" latinLnBrk="0" hangingPunct="1">
        <a:spcBef>
          <a:spcPct val="20000"/>
        </a:spcBef>
        <a:buFont typeface="Arial" pitchFamily="34" charset="0"/>
        <a:buChar char="–"/>
        <a:defRPr sz="9600" kern="1200">
          <a:solidFill>
            <a:schemeClr val="tx1"/>
          </a:solidFill>
          <a:latin typeface="+mn-lt"/>
          <a:ea typeface="+mn-ea"/>
          <a:cs typeface="+mn-cs"/>
        </a:defRPr>
      </a:lvl4pPr>
      <a:lvl5pPr marL="9875520" indent="-1097280" algn="l" defTabSz="4389120" rtl="0" eaLnBrk="1" latinLnBrk="0" hangingPunct="1">
        <a:spcBef>
          <a:spcPct val="20000"/>
        </a:spcBef>
        <a:buFont typeface="Arial" pitchFamily="34" charset="0"/>
        <a:buChar char="»"/>
        <a:defRPr sz="9600" kern="1200">
          <a:solidFill>
            <a:schemeClr val="tx1"/>
          </a:solidFill>
          <a:latin typeface="+mn-lt"/>
          <a:ea typeface="+mn-ea"/>
          <a:cs typeface="+mn-cs"/>
        </a:defRPr>
      </a:lvl5pPr>
      <a:lvl6pPr marL="12070080" indent="-1097280" algn="l" defTabSz="4389120" rtl="0" eaLnBrk="1" latinLnBrk="0" hangingPunct="1">
        <a:spcBef>
          <a:spcPct val="20000"/>
        </a:spcBef>
        <a:buFont typeface="Arial" pitchFamily="34" charset="0"/>
        <a:buChar char="•"/>
        <a:defRPr sz="9600" kern="1200">
          <a:solidFill>
            <a:schemeClr val="tx1"/>
          </a:solidFill>
          <a:latin typeface="+mn-lt"/>
          <a:ea typeface="+mn-ea"/>
          <a:cs typeface="+mn-cs"/>
        </a:defRPr>
      </a:lvl6pPr>
      <a:lvl7pPr marL="14264640" indent="-1097280" algn="l" defTabSz="4389120" rtl="0" eaLnBrk="1" latinLnBrk="0" hangingPunct="1">
        <a:spcBef>
          <a:spcPct val="20000"/>
        </a:spcBef>
        <a:buFont typeface="Arial" pitchFamily="34" charset="0"/>
        <a:buChar char="•"/>
        <a:defRPr sz="9600" kern="1200">
          <a:solidFill>
            <a:schemeClr val="tx1"/>
          </a:solidFill>
          <a:latin typeface="+mn-lt"/>
          <a:ea typeface="+mn-ea"/>
          <a:cs typeface="+mn-cs"/>
        </a:defRPr>
      </a:lvl7pPr>
      <a:lvl8pPr marL="16459200" indent="-1097280" algn="l" defTabSz="4389120" rtl="0" eaLnBrk="1" latinLnBrk="0" hangingPunct="1">
        <a:spcBef>
          <a:spcPct val="20000"/>
        </a:spcBef>
        <a:buFont typeface="Arial" pitchFamily="34" charset="0"/>
        <a:buChar char="•"/>
        <a:defRPr sz="9600" kern="1200">
          <a:solidFill>
            <a:schemeClr val="tx1"/>
          </a:solidFill>
          <a:latin typeface="+mn-lt"/>
          <a:ea typeface="+mn-ea"/>
          <a:cs typeface="+mn-cs"/>
        </a:defRPr>
      </a:lvl8pPr>
      <a:lvl9pPr marL="18653760" indent="-1097280" algn="l" defTabSz="4389120" rtl="0" eaLnBrk="1" latinLnBrk="0" hangingPunct="1">
        <a:spcBef>
          <a:spcPct val="20000"/>
        </a:spcBef>
        <a:buFont typeface="Arial" pitchFamily="34" charset="0"/>
        <a:buChar char="•"/>
        <a:defRPr sz="9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389120" rtl="0" eaLnBrk="1" latinLnBrk="0" hangingPunct="1">
        <a:defRPr sz="8600" kern="1200">
          <a:solidFill>
            <a:schemeClr val="tx1"/>
          </a:solidFill>
          <a:latin typeface="+mn-lt"/>
          <a:ea typeface="+mn-ea"/>
          <a:cs typeface="+mn-cs"/>
        </a:defRPr>
      </a:lvl1pPr>
      <a:lvl2pPr marL="2194560" algn="l" defTabSz="4389120" rtl="0" eaLnBrk="1" latinLnBrk="0" hangingPunct="1">
        <a:defRPr sz="8600" kern="1200">
          <a:solidFill>
            <a:schemeClr val="tx1"/>
          </a:solidFill>
          <a:latin typeface="+mn-lt"/>
          <a:ea typeface="+mn-ea"/>
          <a:cs typeface="+mn-cs"/>
        </a:defRPr>
      </a:lvl2pPr>
      <a:lvl3pPr marL="4389120" algn="l" defTabSz="4389120" rtl="0" eaLnBrk="1" latinLnBrk="0" hangingPunct="1">
        <a:defRPr sz="8600" kern="1200">
          <a:solidFill>
            <a:schemeClr val="tx1"/>
          </a:solidFill>
          <a:latin typeface="+mn-lt"/>
          <a:ea typeface="+mn-ea"/>
          <a:cs typeface="+mn-cs"/>
        </a:defRPr>
      </a:lvl3pPr>
      <a:lvl4pPr marL="6583680" algn="l" defTabSz="4389120" rtl="0" eaLnBrk="1" latinLnBrk="0" hangingPunct="1">
        <a:defRPr sz="8600" kern="1200">
          <a:solidFill>
            <a:schemeClr val="tx1"/>
          </a:solidFill>
          <a:latin typeface="+mn-lt"/>
          <a:ea typeface="+mn-ea"/>
          <a:cs typeface="+mn-cs"/>
        </a:defRPr>
      </a:lvl4pPr>
      <a:lvl5pPr marL="8778240" algn="l" defTabSz="4389120" rtl="0" eaLnBrk="1" latinLnBrk="0" hangingPunct="1">
        <a:defRPr sz="8600" kern="1200">
          <a:solidFill>
            <a:schemeClr val="tx1"/>
          </a:solidFill>
          <a:latin typeface="+mn-lt"/>
          <a:ea typeface="+mn-ea"/>
          <a:cs typeface="+mn-cs"/>
        </a:defRPr>
      </a:lvl5pPr>
      <a:lvl6pPr marL="10972800" algn="l" defTabSz="4389120" rtl="0" eaLnBrk="1" latinLnBrk="0" hangingPunct="1">
        <a:defRPr sz="8600" kern="1200">
          <a:solidFill>
            <a:schemeClr val="tx1"/>
          </a:solidFill>
          <a:latin typeface="+mn-lt"/>
          <a:ea typeface="+mn-ea"/>
          <a:cs typeface="+mn-cs"/>
        </a:defRPr>
      </a:lvl6pPr>
      <a:lvl7pPr marL="13167360" algn="l" defTabSz="4389120" rtl="0" eaLnBrk="1" latinLnBrk="0" hangingPunct="1">
        <a:defRPr sz="8600" kern="1200">
          <a:solidFill>
            <a:schemeClr val="tx1"/>
          </a:solidFill>
          <a:latin typeface="+mn-lt"/>
          <a:ea typeface="+mn-ea"/>
          <a:cs typeface="+mn-cs"/>
        </a:defRPr>
      </a:lvl7pPr>
      <a:lvl8pPr marL="15361920" algn="l" defTabSz="4389120" rtl="0" eaLnBrk="1" latinLnBrk="0" hangingPunct="1">
        <a:defRPr sz="8600" kern="1200">
          <a:solidFill>
            <a:schemeClr val="tx1"/>
          </a:solidFill>
          <a:latin typeface="+mn-lt"/>
          <a:ea typeface="+mn-ea"/>
          <a:cs typeface="+mn-cs"/>
        </a:defRPr>
      </a:lvl8pPr>
      <a:lvl9pPr marL="17556480" algn="l" defTabSz="4389120" rtl="0" eaLnBrk="1" latinLnBrk="0" hangingPunct="1">
        <a:defRPr sz="8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1.xml"/><Relationship Id="rId13" Type="http://schemas.openxmlformats.org/officeDocument/2006/relationships/diagramLayout" Target="../diagrams/layout2.xml"/><Relationship Id="rId18" Type="http://schemas.openxmlformats.org/officeDocument/2006/relationships/chart" Target="../charts/chart2.xml"/><Relationship Id="rId3" Type="http://schemas.openxmlformats.org/officeDocument/2006/relationships/image" Target="../media/image1.emf"/><Relationship Id="rId21" Type="http://schemas.openxmlformats.org/officeDocument/2006/relationships/chart" Target="../charts/chart5.xml"/><Relationship Id="rId7" Type="http://schemas.openxmlformats.org/officeDocument/2006/relationships/diagramData" Target="../diagrams/data1.xml"/><Relationship Id="rId12" Type="http://schemas.openxmlformats.org/officeDocument/2006/relationships/diagramData" Target="../diagrams/data2.xml"/><Relationship Id="rId17" Type="http://schemas.openxmlformats.org/officeDocument/2006/relationships/chart" Target="../charts/chart1.xml"/><Relationship Id="rId2" Type="http://schemas.openxmlformats.org/officeDocument/2006/relationships/notesSlide" Target="../notesSlides/notesSlide1.xml"/><Relationship Id="rId16" Type="http://schemas.microsoft.com/office/2007/relationships/diagramDrawing" Target="../diagrams/drawing2.xml"/><Relationship Id="rId20" Type="http://schemas.openxmlformats.org/officeDocument/2006/relationships/chart" Target="../charts/chart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emf"/><Relationship Id="rId11" Type="http://schemas.microsoft.com/office/2007/relationships/diagramDrawing" Target="../diagrams/drawing1.xml"/><Relationship Id="rId5" Type="http://schemas.openxmlformats.org/officeDocument/2006/relationships/image" Target="../media/image3.emf"/><Relationship Id="rId15" Type="http://schemas.openxmlformats.org/officeDocument/2006/relationships/diagramColors" Target="../diagrams/colors2.xml"/><Relationship Id="rId10" Type="http://schemas.openxmlformats.org/officeDocument/2006/relationships/diagramColors" Target="../diagrams/colors1.xml"/><Relationship Id="rId19" Type="http://schemas.openxmlformats.org/officeDocument/2006/relationships/chart" Target="../charts/chart3.xml"/><Relationship Id="rId4" Type="http://schemas.openxmlformats.org/officeDocument/2006/relationships/image" Target="../media/image2.emf"/><Relationship Id="rId9" Type="http://schemas.openxmlformats.org/officeDocument/2006/relationships/diagramQuickStyle" Target="../diagrams/quickStyle1.xml"/><Relationship Id="rId14" Type="http://schemas.openxmlformats.org/officeDocument/2006/relationships/diagramQuickStyle" Target="../diagrams/quickStyle2.xml"/><Relationship Id="rId22" Type="http://schemas.openxmlformats.org/officeDocument/2006/relationships/chart" Target="../charts/char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" name="Picture 5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27007" y="-93270"/>
            <a:ext cx="44240467" cy="3293670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7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</p:pic>
      <p:sp>
        <p:nvSpPr>
          <p:cNvPr id="10" name="TextBox 9"/>
          <p:cNvSpPr txBox="1"/>
          <p:nvPr/>
        </p:nvSpPr>
        <p:spPr>
          <a:xfrm>
            <a:off x="457200" y="-30650"/>
            <a:ext cx="34747200" cy="44319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400" b="1" dirty="0" smtClean="0">
                <a:solidFill>
                  <a:srgbClr val="FFFFFF"/>
                </a:solidFill>
                <a:latin typeface="Arial"/>
                <a:cs typeface="Arial"/>
              </a:rPr>
              <a:t>Patterns and Trends in Grade Retention Rates in the US, 1995-2010</a:t>
            </a:r>
          </a:p>
          <a:p>
            <a:r>
              <a:rPr lang="en-US" sz="5000" dirty="0" smtClean="0">
                <a:solidFill>
                  <a:srgbClr val="FFFFFF"/>
                </a:solidFill>
                <a:latin typeface="Arial"/>
                <a:cs typeface="Arial"/>
              </a:rPr>
              <a:t>John Robert Warren &amp; Emily Hoffman, University of Minnesota and Megan Andrew, Notre Dame University</a:t>
            </a:r>
          </a:p>
          <a:p>
            <a:r>
              <a:rPr lang="en-US" sz="5000" dirty="0" err="1" smtClean="0">
                <a:solidFill>
                  <a:srgbClr val="FFFFFF"/>
                </a:solidFill>
                <a:latin typeface="Arial"/>
                <a:cs typeface="Arial"/>
              </a:rPr>
              <a:t>Caren</a:t>
            </a:r>
            <a:r>
              <a:rPr lang="en-US" sz="5000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US" sz="5000" dirty="0" err="1" smtClean="0">
                <a:solidFill>
                  <a:srgbClr val="FFFFFF"/>
                </a:solidFill>
                <a:latin typeface="Arial"/>
                <a:cs typeface="Arial"/>
              </a:rPr>
              <a:t>Arbeit</a:t>
            </a:r>
            <a:r>
              <a:rPr lang="en-US" sz="5000" dirty="0" smtClean="0">
                <a:solidFill>
                  <a:srgbClr val="FFFFFF"/>
                </a:solidFill>
                <a:latin typeface="Arial"/>
                <a:cs typeface="Arial"/>
              </a:rPr>
              <a:t>, Stefanie </a:t>
            </a:r>
            <a:r>
              <a:rPr lang="en-US" sz="5000" dirty="0" err="1" smtClean="0">
                <a:solidFill>
                  <a:srgbClr val="FFFFFF"/>
                </a:solidFill>
                <a:latin typeface="Arial"/>
                <a:cs typeface="Arial"/>
              </a:rPr>
              <a:t>Lightner</a:t>
            </a:r>
            <a:r>
              <a:rPr lang="en-US" sz="5000" dirty="0" smtClean="0">
                <a:solidFill>
                  <a:srgbClr val="FFFFFF"/>
                </a:solidFill>
                <a:latin typeface="Arial"/>
                <a:cs typeface="Arial"/>
              </a:rPr>
              <a:t>, &amp; </a:t>
            </a:r>
            <a:r>
              <a:rPr lang="en-US" sz="5000" dirty="0" err="1" smtClean="0">
                <a:solidFill>
                  <a:srgbClr val="FFFFFF"/>
                </a:solidFill>
                <a:latin typeface="Arial"/>
                <a:cs typeface="Arial"/>
              </a:rPr>
              <a:t>jim</a:t>
            </a:r>
            <a:r>
              <a:rPr lang="en-US" sz="5000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US" sz="5000" dirty="0" err="1" smtClean="0">
                <a:solidFill>
                  <a:srgbClr val="FFFFFF"/>
                </a:solidFill>
                <a:latin typeface="Arial"/>
                <a:cs typeface="Arial"/>
              </a:rPr>
              <a:t>saliba</a:t>
            </a:r>
            <a:r>
              <a:rPr lang="en-US" sz="5000" dirty="0" smtClean="0">
                <a:solidFill>
                  <a:srgbClr val="FFFFFF"/>
                </a:solidFill>
                <a:latin typeface="Arial"/>
                <a:cs typeface="Arial"/>
              </a:rPr>
              <a:t>, University of Minnesota</a:t>
            </a:r>
          </a:p>
          <a:p>
            <a:endParaRPr lang="en-US" sz="5000" dirty="0" smtClean="0">
              <a:solidFill>
                <a:srgbClr val="FFFFFF"/>
              </a:solidFill>
              <a:latin typeface="Arial"/>
              <a:cs typeface="Arial"/>
            </a:endParaRPr>
          </a:p>
          <a:p>
            <a:endParaRPr lang="en-US" sz="4800" dirty="0">
              <a:solidFill>
                <a:srgbClr val="FFFFFF"/>
              </a:solidFill>
              <a:latin typeface="Arial"/>
              <a:cs typeface="Arial"/>
            </a:endParaRPr>
          </a:p>
        </p:txBody>
      </p:sp>
      <p:grpSp>
        <p:nvGrpSpPr>
          <p:cNvPr id="17" name="Group 16"/>
          <p:cNvGrpSpPr/>
          <p:nvPr/>
        </p:nvGrpSpPr>
        <p:grpSpPr>
          <a:xfrm>
            <a:off x="36641126" y="245525"/>
            <a:ext cx="6650182" cy="2743200"/>
            <a:chOff x="36641126" y="0"/>
            <a:chExt cx="6650182" cy="2743200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36641126" y="2056762"/>
              <a:ext cx="6650182" cy="0"/>
            </a:xfrm>
            <a:prstGeom prst="line">
              <a:avLst/>
            </a:prstGeom>
            <a:ln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pic>
          <p:nvPicPr>
            <p:cNvPr id="22" name="Picture 21" descr="wdmk-white.eps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788587" y="2286000"/>
              <a:ext cx="6400800" cy="457200"/>
            </a:xfrm>
            <a:prstGeom prst="rect">
              <a:avLst/>
            </a:prstGeom>
          </p:spPr>
        </p:pic>
        <p:pic>
          <p:nvPicPr>
            <p:cNvPr id="23" name="Picture 22" descr="MPC Logo white for print.png.eps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315639" y="0"/>
              <a:ext cx="5293355" cy="1878288"/>
            </a:xfrm>
            <a:prstGeom prst="rect">
              <a:avLst/>
            </a:prstGeom>
          </p:spPr>
        </p:pic>
      </p:grpSp>
      <p:grpSp>
        <p:nvGrpSpPr>
          <p:cNvPr id="4" name="Group 3"/>
          <p:cNvGrpSpPr/>
          <p:nvPr/>
        </p:nvGrpSpPr>
        <p:grpSpPr>
          <a:xfrm>
            <a:off x="457200" y="3657600"/>
            <a:ext cx="10058400" cy="16916400"/>
            <a:chOff x="457200" y="3657600"/>
            <a:chExt cx="10058400" cy="16916400"/>
          </a:xfrm>
        </p:grpSpPr>
        <p:sp>
          <p:nvSpPr>
            <p:cNvPr id="19" name="Rectangle 18"/>
            <p:cNvSpPr/>
            <p:nvPr/>
          </p:nvSpPr>
          <p:spPr>
            <a:xfrm>
              <a:off x="457200" y="3657600"/>
              <a:ext cx="10058400" cy="169164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457200" y="3657600"/>
              <a:ext cx="10058400" cy="720558"/>
            </a:xfrm>
            <a:prstGeom prst="rect">
              <a:avLst/>
            </a:prstGeom>
            <a:solidFill>
              <a:schemeClr val="tx2">
                <a:lumMod val="75000"/>
              </a:schemeClr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b="1" dirty="0" smtClean="0">
                  <a:solidFill>
                    <a:schemeClr val="bg1"/>
                  </a:solidFill>
                  <a:latin typeface="Arial"/>
                  <a:cs typeface="Arial"/>
                </a:rPr>
                <a:t>QUESTIONS</a:t>
              </a:r>
              <a:endParaRPr lang="en-US" sz="4000" b="1" dirty="0">
                <a:solidFill>
                  <a:schemeClr val="bg1"/>
                </a:solidFill>
                <a:latin typeface="Arial"/>
                <a:cs typeface="Arial"/>
              </a:endParaRPr>
            </a:p>
          </p:txBody>
        </p:sp>
        <p:sp>
          <p:nvSpPr>
            <p:cNvPr id="46" name="TextBox 45"/>
            <p:cNvSpPr txBox="1"/>
            <p:nvPr/>
          </p:nvSpPr>
          <p:spPr>
            <a:xfrm>
              <a:off x="457200" y="8433192"/>
              <a:ext cx="10058400" cy="707886"/>
            </a:xfrm>
            <a:prstGeom prst="rect">
              <a:avLst/>
            </a:prstGeom>
            <a:solidFill>
              <a:schemeClr val="tx2">
                <a:lumMod val="75000"/>
              </a:schemeClr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b="1" dirty="0" smtClean="0">
                  <a:solidFill>
                    <a:schemeClr val="bg1"/>
                  </a:solidFill>
                  <a:latin typeface="Arial"/>
                  <a:cs typeface="Arial"/>
                </a:rPr>
                <a:t>BACKGROUND</a:t>
              </a:r>
              <a:endParaRPr lang="en-US" sz="4000" b="1" dirty="0">
                <a:solidFill>
                  <a:schemeClr val="bg1"/>
                </a:solidFill>
                <a:latin typeface="Arial"/>
                <a:cs typeface="Arial"/>
              </a:endParaRPr>
            </a:p>
          </p:txBody>
        </p:sp>
        <p:sp>
          <p:nvSpPr>
            <p:cNvPr id="3" name="TextBox 2"/>
            <p:cNvSpPr txBox="1"/>
            <p:nvPr/>
          </p:nvSpPr>
          <p:spPr>
            <a:xfrm>
              <a:off x="457200" y="4436510"/>
              <a:ext cx="10058400" cy="646331"/>
            </a:xfrm>
            <a:prstGeom prst="rect">
              <a:avLst/>
            </a:prstGeom>
            <a:noFill/>
          </p:spPr>
          <p:txBody>
            <a:bodyPr wrap="square" lIns="274320" tIns="228600" rIns="274320" rtlCol="0">
              <a:spAutoFit/>
            </a:bodyPr>
            <a:lstStyle/>
            <a:p>
              <a:endParaRPr lang="en-US" sz="2400" dirty="0">
                <a:latin typeface="Arial"/>
                <a:cs typeface="Arial"/>
              </a:endParaRPr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457200" y="10515600"/>
              <a:ext cx="10058400" cy="646331"/>
            </a:xfrm>
            <a:prstGeom prst="rect">
              <a:avLst/>
            </a:prstGeom>
            <a:noFill/>
          </p:spPr>
          <p:txBody>
            <a:bodyPr wrap="square" lIns="274320" tIns="228600" rIns="274320" rtlCol="0">
              <a:spAutoFit/>
            </a:bodyPr>
            <a:lstStyle/>
            <a:p>
              <a:endParaRPr lang="en-US" sz="2400" dirty="0">
                <a:latin typeface="Arial"/>
                <a:cs typeface="Arial"/>
              </a:endParaRPr>
            </a:p>
          </p:txBody>
        </p:sp>
      </p:grpSp>
      <p:grpSp>
        <p:nvGrpSpPr>
          <p:cNvPr id="6" name="Group 5"/>
          <p:cNvGrpSpPr>
            <a:grpSpLocks noChangeAspect="1"/>
          </p:cNvGrpSpPr>
          <p:nvPr/>
        </p:nvGrpSpPr>
        <p:grpSpPr>
          <a:xfrm>
            <a:off x="-2286000" y="3657600"/>
            <a:ext cx="46338055" cy="18330334"/>
            <a:chOff x="-2286000" y="3657600"/>
            <a:chExt cx="46338055" cy="18330334"/>
          </a:xfrm>
        </p:grpSpPr>
        <p:sp>
          <p:nvSpPr>
            <p:cNvPr id="18" name="Rectangle 17"/>
            <p:cNvSpPr/>
            <p:nvPr/>
          </p:nvSpPr>
          <p:spPr>
            <a:xfrm>
              <a:off x="11430000" y="3657600"/>
              <a:ext cx="21031200" cy="169164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3" name="TextBox 42"/>
            <p:cNvSpPr txBox="1"/>
            <p:nvPr/>
          </p:nvSpPr>
          <p:spPr>
            <a:xfrm>
              <a:off x="11430000" y="3657600"/>
              <a:ext cx="21031200" cy="707886"/>
            </a:xfrm>
            <a:prstGeom prst="rect">
              <a:avLst/>
            </a:prstGeom>
            <a:solidFill>
              <a:schemeClr val="tx2">
                <a:lumMod val="75000"/>
              </a:schemeClr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b="1" dirty="0" smtClean="0">
                  <a:solidFill>
                    <a:srgbClr val="FFFFFF"/>
                  </a:solidFill>
                  <a:latin typeface="Arial"/>
                  <a:cs typeface="Arial"/>
                </a:rPr>
                <a:t>TRENDS IN RETENTION RATES BY GRADE, YEAR, AND STUDENT ATTRIBUTES</a:t>
              </a:r>
            </a:p>
          </p:txBody>
        </p:sp>
        <p:pic>
          <p:nvPicPr>
            <p:cNvPr id="16" name="Picture 15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-2286000" y="16459200"/>
              <a:ext cx="46338055" cy="5528734"/>
            </a:xfrm>
            <a:prstGeom prst="rect">
              <a:avLst/>
            </a:prstGeom>
          </p:spPr>
        </p:pic>
      </p:grpSp>
      <p:grpSp>
        <p:nvGrpSpPr>
          <p:cNvPr id="7" name="Group 6"/>
          <p:cNvGrpSpPr/>
          <p:nvPr/>
        </p:nvGrpSpPr>
        <p:grpSpPr>
          <a:xfrm>
            <a:off x="33375600" y="3657600"/>
            <a:ext cx="10058400" cy="16916400"/>
            <a:chOff x="33375600" y="3657600"/>
            <a:chExt cx="10058400" cy="16916400"/>
          </a:xfrm>
        </p:grpSpPr>
        <p:sp>
          <p:nvSpPr>
            <p:cNvPr id="29" name="Rectangle 28"/>
            <p:cNvSpPr/>
            <p:nvPr/>
          </p:nvSpPr>
          <p:spPr>
            <a:xfrm>
              <a:off x="33375600" y="3657600"/>
              <a:ext cx="10058400" cy="169164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33375600" y="7521714"/>
              <a:ext cx="10058399" cy="707886"/>
            </a:xfrm>
            <a:prstGeom prst="rect">
              <a:avLst/>
            </a:prstGeom>
            <a:solidFill>
              <a:schemeClr val="tx2">
                <a:lumMod val="75000"/>
              </a:schemeClr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b="1" dirty="0" smtClean="0">
                  <a:solidFill>
                    <a:srgbClr val="FFFFFF"/>
                  </a:solidFill>
                  <a:latin typeface="Arial"/>
                  <a:cs typeface="Arial"/>
                </a:rPr>
                <a:t>ANSWERS</a:t>
              </a:r>
              <a:endParaRPr lang="en-US" sz="4000" b="1" dirty="0">
                <a:solidFill>
                  <a:srgbClr val="FFFFFF"/>
                </a:solidFill>
                <a:latin typeface="Arial"/>
                <a:cs typeface="Arial"/>
              </a:endParaRPr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33375600" y="4402660"/>
              <a:ext cx="10058400" cy="646331"/>
            </a:xfrm>
            <a:prstGeom prst="rect">
              <a:avLst/>
            </a:prstGeom>
            <a:noFill/>
          </p:spPr>
          <p:txBody>
            <a:bodyPr wrap="square" lIns="274320" tIns="228600" rIns="274320" rtlCol="0">
              <a:spAutoFit/>
            </a:bodyPr>
            <a:lstStyle/>
            <a:p>
              <a:endParaRPr lang="en-US" sz="2400" b="1" dirty="0">
                <a:latin typeface="Arial"/>
                <a:cs typeface="Arial"/>
              </a:endParaRPr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33375600" y="8229600"/>
              <a:ext cx="10058400" cy="646331"/>
            </a:xfrm>
            <a:prstGeom prst="rect">
              <a:avLst/>
            </a:prstGeom>
            <a:noFill/>
          </p:spPr>
          <p:txBody>
            <a:bodyPr wrap="square" lIns="274320" tIns="228600" rIns="274320" rtlCol="0">
              <a:spAutoFit/>
            </a:bodyPr>
            <a:lstStyle/>
            <a:p>
              <a:endParaRPr lang="en-US" sz="2400" dirty="0">
                <a:latin typeface="Arial"/>
                <a:cs typeface="Arial"/>
              </a:endParaRPr>
            </a:p>
          </p:txBody>
        </p:sp>
      </p:grpSp>
      <p:graphicFrame>
        <p:nvGraphicFramePr>
          <p:cNvPr id="8" name="Diagram 7"/>
          <p:cNvGraphicFramePr/>
          <p:nvPr>
            <p:extLst>
              <p:ext uri="{D42A27DB-BD31-4B8C-83A1-F6EECF244321}">
                <p14:modId xmlns:p14="http://schemas.microsoft.com/office/powerpoint/2010/main" val="2130153985"/>
              </p:ext>
            </p:extLst>
          </p:nvPr>
        </p:nvGraphicFramePr>
        <p:xfrm>
          <a:off x="457201" y="4617354"/>
          <a:ext cx="10058400" cy="3657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33" name="TextBox 32"/>
          <p:cNvSpPr txBox="1"/>
          <p:nvPr/>
        </p:nvSpPr>
        <p:spPr>
          <a:xfrm>
            <a:off x="457200" y="16916400"/>
            <a:ext cx="10058400" cy="707886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solidFill>
                  <a:schemeClr val="bg1"/>
                </a:solidFill>
                <a:latin typeface="Arial"/>
                <a:cs typeface="Arial"/>
              </a:rPr>
              <a:t>METHODS</a:t>
            </a:r>
            <a:endParaRPr lang="en-US" sz="4000" b="1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457200" y="17711745"/>
            <a:ext cx="10058400" cy="35599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2000"/>
              </a:spcAft>
              <a:buSzPct val="200000"/>
            </a:pPr>
            <a:r>
              <a:rPr lang="en-US" sz="3200" dirty="0" smtClean="0">
                <a:latin typeface="Arial"/>
                <a:cs typeface="Arial"/>
              </a:rPr>
              <a:t>Our measure is based on a comparison of grade level in Year X to grade level in Year X-1 for 1995-2010 respondents to the October CPS</a:t>
            </a:r>
          </a:p>
          <a:p>
            <a:pPr algn="just">
              <a:spcAft>
                <a:spcPts val="2000"/>
              </a:spcAft>
              <a:buSzPct val="200000"/>
            </a:pPr>
            <a:r>
              <a:rPr lang="en-US" sz="3200" dirty="0" smtClean="0">
                <a:latin typeface="Arial"/>
                <a:cs typeface="Arial"/>
              </a:rPr>
              <a:t>We omit cases with imputed or implausible values</a:t>
            </a:r>
          </a:p>
          <a:p>
            <a:pPr algn="just">
              <a:spcAft>
                <a:spcPts val="2000"/>
              </a:spcAft>
              <a:buSzPct val="200000"/>
            </a:pPr>
            <a:r>
              <a:rPr lang="en-US" sz="3200" dirty="0" smtClean="0">
                <a:latin typeface="Arial"/>
                <a:cs typeface="Arial"/>
              </a:rPr>
              <a:t>We validate our measure against states’ reports and Warren and </a:t>
            </a:r>
            <a:r>
              <a:rPr lang="en-US" sz="3200" dirty="0" err="1">
                <a:latin typeface="Arial"/>
                <a:cs typeface="Arial"/>
              </a:rPr>
              <a:t>s</a:t>
            </a:r>
            <a:r>
              <a:rPr lang="en-US" sz="3200" dirty="0" err="1" smtClean="0">
                <a:latin typeface="Arial"/>
                <a:cs typeface="Arial"/>
              </a:rPr>
              <a:t>aliba’s</a:t>
            </a:r>
            <a:r>
              <a:rPr lang="en-US" sz="3200" dirty="0" smtClean="0">
                <a:latin typeface="Arial"/>
                <a:cs typeface="Arial"/>
              </a:rPr>
              <a:t> (2012) estimates</a:t>
            </a:r>
            <a:endParaRPr lang="en-US" sz="3200" dirty="0">
              <a:latin typeface="Arial"/>
              <a:cs typeface="Arial"/>
            </a:endParaRPr>
          </a:p>
        </p:txBody>
      </p:sp>
      <p:graphicFrame>
        <p:nvGraphicFramePr>
          <p:cNvPr id="11" name="Diagram 10"/>
          <p:cNvGraphicFramePr/>
          <p:nvPr>
            <p:extLst>
              <p:ext uri="{D42A27DB-BD31-4B8C-83A1-F6EECF244321}">
                <p14:modId xmlns:p14="http://schemas.microsoft.com/office/powerpoint/2010/main" val="4216175713"/>
              </p:ext>
            </p:extLst>
          </p:nvPr>
        </p:nvGraphicFramePr>
        <p:xfrm>
          <a:off x="33375600" y="8274954"/>
          <a:ext cx="10058400" cy="461168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2" r:lo="rId13" r:qs="rId14" r:cs="rId15"/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457200" y="9250310"/>
            <a:ext cx="10058400" cy="77457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Aft>
                <a:spcPts val="800"/>
              </a:spcAft>
              <a:buSzPct val="200000"/>
            </a:pPr>
            <a:r>
              <a:rPr lang="en-US" sz="3200" dirty="0" smtClean="0">
                <a:latin typeface="Arial"/>
                <a:cs typeface="Arial"/>
              </a:rPr>
              <a:t>Despite extensive research on the predictors and consequences of repeating grades, we currently have no way of routinely monitoring retention rates</a:t>
            </a:r>
          </a:p>
          <a:p>
            <a:pPr marL="1005840" indent="-514350" algn="just">
              <a:spcAft>
                <a:spcPts val="1200"/>
              </a:spcAft>
              <a:buSzPct val="100000"/>
              <a:buFont typeface="+mj-lt"/>
              <a:buAutoNum type="arabicPeriod"/>
            </a:pPr>
            <a:r>
              <a:rPr lang="en-US" sz="2800" dirty="0" smtClean="0">
                <a:latin typeface="Arial"/>
                <a:cs typeface="Arial"/>
              </a:rPr>
              <a:t>States’ reports are not comparable and are only available in some states and for some recent years</a:t>
            </a:r>
          </a:p>
          <a:p>
            <a:pPr marL="1005840" indent="-514350" algn="just">
              <a:spcAft>
                <a:spcPts val="1200"/>
              </a:spcAft>
              <a:buSzPct val="100000"/>
              <a:buFont typeface="+mj-lt"/>
              <a:buAutoNum type="arabicPeriod"/>
            </a:pPr>
            <a:r>
              <a:rPr lang="en-US" sz="2800" dirty="0" smtClean="0">
                <a:latin typeface="Arial"/>
                <a:cs typeface="Arial"/>
              </a:rPr>
              <a:t>NCES’s longitudinal surveys are too infrequent</a:t>
            </a:r>
          </a:p>
          <a:p>
            <a:pPr marL="1005840" indent="-514350" algn="just">
              <a:spcAft>
                <a:spcPts val="1200"/>
              </a:spcAft>
              <a:buSzPct val="100000"/>
              <a:buFont typeface="+mj-lt"/>
              <a:buAutoNum type="arabicPeriod"/>
            </a:pPr>
            <a:r>
              <a:rPr lang="en-US" sz="2800" dirty="0" smtClean="0">
                <a:latin typeface="Arial"/>
                <a:cs typeface="Arial"/>
              </a:rPr>
              <a:t>Warren and </a:t>
            </a:r>
            <a:r>
              <a:rPr lang="en-US" sz="2800" dirty="0" err="1">
                <a:latin typeface="Arial"/>
                <a:cs typeface="Arial"/>
              </a:rPr>
              <a:t>s</a:t>
            </a:r>
            <a:r>
              <a:rPr lang="en-US" sz="2800" dirty="0" err="1" smtClean="0">
                <a:latin typeface="Arial"/>
                <a:cs typeface="Arial"/>
              </a:rPr>
              <a:t>aliba’s</a:t>
            </a:r>
            <a:r>
              <a:rPr lang="en-US" sz="2800" dirty="0" smtClean="0">
                <a:latin typeface="Arial"/>
                <a:cs typeface="Arial"/>
              </a:rPr>
              <a:t> (2012) rates only describe state and national rates for the entire population</a:t>
            </a:r>
          </a:p>
          <a:p>
            <a:pPr marL="1005840" indent="-514350" algn="just">
              <a:spcAft>
                <a:spcPts val="1200"/>
              </a:spcAft>
              <a:buSzPct val="100000"/>
              <a:buFont typeface="+mj-lt"/>
              <a:buAutoNum type="arabicPeriod"/>
            </a:pPr>
            <a:r>
              <a:rPr lang="en-US" sz="2800" dirty="0" smtClean="0">
                <a:latin typeface="Arial"/>
                <a:cs typeface="Arial"/>
              </a:rPr>
              <a:t>“Below modal age for grade” is an imperfect proxy</a:t>
            </a:r>
          </a:p>
          <a:p>
            <a:pPr algn="just">
              <a:spcAft>
                <a:spcPts val="2000"/>
              </a:spcAft>
              <a:buSzPct val="200000"/>
            </a:pPr>
            <a:r>
              <a:rPr lang="en-US" sz="3200" dirty="0" smtClean="0">
                <a:latin typeface="Arial"/>
                <a:cs typeface="Arial"/>
              </a:rPr>
              <a:t>We improve on Hauser, Frederick, and Andrew’s (2007) measure and describe recent trends and patterns in retention rates</a:t>
            </a:r>
          </a:p>
          <a:p>
            <a:pPr algn="just">
              <a:spcAft>
                <a:spcPts val="2000"/>
              </a:spcAft>
              <a:buSzPct val="200000"/>
            </a:pPr>
            <a:r>
              <a:rPr lang="en-US" sz="3200" dirty="0" smtClean="0">
                <a:latin typeface="Arial"/>
                <a:cs typeface="Arial"/>
              </a:rPr>
              <a:t>Our rates are based on public Current Population Survey (CPS) data and can be produced annually</a:t>
            </a:r>
          </a:p>
        </p:txBody>
      </p:sp>
      <p:graphicFrame>
        <p:nvGraphicFramePr>
          <p:cNvPr id="42" name="Chart 4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66707461"/>
              </p:ext>
            </p:extLst>
          </p:nvPr>
        </p:nvGraphicFramePr>
        <p:xfrm>
          <a:off x="12196227" y="4572000"/>
          <a:ext cx="8686800" cy="5486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7"/>
          </a:graphicData>
        </a:graphic>
      </p:graphicFrame>
      <p:graphicFrame>
        <p:nvGraphicFramePr>
          <p:cNvPr id="44" name="Chart 4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61849065"/>
              </p:ext>
            </p:extLst>
          </p:nvPr>
        </p:nvGraphicFramePr>
        <p:xfrm>
          <a:off x="12196227" y="9829800"/>
          <a:ext cx="8686800" cy="5486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8"/>
          </a:graphicData>
        </a:graphic>
      </p:graphicFrame>
      <p:graphicFrame>
        <p:nvGraphicFramePr>
          <p:cNvPr id="45" name="Chart 4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46564552"/>
              </p:ext>
            </p:extLst>
          </p:nvPr>
        </p:nvGraphicFramePr>
        <p:xfrm>
          <a:off x="12196227" y="15087600"/>
          <a:ext cx="8686800" cy="5486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9"/>
          </a:graphicData>
        </a:graphic>
      </p:graphicFrame>
      <p:graphicFrame>
        <p:nvGraphicFramePr>
          <p:cNvPr id="47" name="Chart 4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51433772"/>
              </p:ext>
            </p:extLst>
          </p:nvPr>
        </p:nvGraphicFramePr>
        <p:xfrm>
          <a:off x="22860000" y="4572000"/>
          <a:ext cx="8686800" cy="5486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0"/>
          </a:graphicData>
        </a:graphic>
      </p:graphicFrame>
      <p:graphicFrame>
        <p:nvGraphicFramePr>
          <p:cNvPr id="48" name="Chart 4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02750964"/>
              </p:ext>
            </p:extLst>
          </p:nvPr>
        </p:nvGraphicFramePr>
        <p:xfrm>
          <a:off x="22860000" y="9829800"/>
          <a:ext cx="8686800" cy="5486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1"/>
          </a:graphicData>
        </a:graphic>
      </p:graphicFrame>
      <p:graphicFrame>
        <p:nvGraphicFramePr>
          <p:cNvPr id="49" name="Chart 4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45522874"/>
              </p:ext>
            </p:extLst>
          </p:nvPr>
        </p:nvGraphicFramePr>
        <p:xfrm>
          <a:off x="22860000" y="15087600"/>
          <a:ext cx="8686800" cy="5486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2"/>
          </a:graphicData>
        </a:graphic>
      </p:graphicFrame>
      <p:sp>
        <p:nvSpPr>
          <p:cNvPr id="50" name="TextBox 49"/>
          <p:cNvSpPr txBox="1"/>
          <p:nvPr/>
        </p:nvSpPr>
        <p:spPr>
          <a:xfrm>
            <a:off x="20824082" y="7406640"/>
            <a:ext cx="2199891" cy="153888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spcAft>
                <a:spcPts val="600"/>
              </a:spcAft>
            </a:pPr>
            <a:r>
              <a:rPr lang="en-US" sz="28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Boys</a:t>
            </a:r>
          </a:p>
          <a:p>
            <a:pPr algn="ctr">
              <a:spcAft>
                <a:spcPts val="600"/>
              </a:spcAft>
            </a:pPr>
            <a:r>
              <a:rPr lang="en-US" sz="2800" b="1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Full Sample</a:t>
            </a:r>
          </a:p>
          <a:p>
            <a:pPr algn="ctr">
              <a:spcAft>
                <a:spcPts val="600"/>
              </a:spcAft>
            </a:pPr>
            <a:r>
              <a:rPr lang="en-US" sz="28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Girls</a:t>
            </a:r>
            <a:endParaRPr lang="en-US" sz="2800" b="1" dirty="0">
              <a:solidFill>
                <a:schemeClr val="tx2">
                  <a:lumMod val="60000"/>
                  <a:lumOff val="4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20911850" y="12467272"/>
            <a:ext cx="2002133" cy="16312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spcAft>
                <a:spcPts val="600"/>
              </a:spcAft>
            </a:pPr>
            <a:r>
              <a:rPr lang="en-US" sz="3000" b="1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Blacks</a:t>
            </a:r>
          </a:p>
          <a:p>
            <a:pPr algn="ctr">
              <a:spcAft>
                <a:spcPts val="600"/>
              </a:spcAft>
            </a:pPr>
            <a:r>
              <a:rPr lang="en-US" sz="3000" b="1" dirty="0" smtClean="0">
                <a:solidFill>
                  <a:srgbClr val="00964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Hispanics</a:t>
            </a:r>
          </a:p>
          <a:p>
            <a:pPr algn="ctr">
              <a:spcAft>
                <a:spcPts val="600"/>
              </a:spcAft>
            </a:pPr>
            <a:r>
              <a:rPr lang="en-US" sz="3000" b="1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Whites</a:t>
            </a:r>
            <a:endParaRPr lang="en-US" sz="3000" b="1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20630525" y="17373600"/>
            <a:ext cx="2559139" cy="204671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spcAft>
                <a:spcPts val="600"/>
              </a:spcAft>
            </a:pPr>
            <a:r>
              <a:rPr lang="en-US" sz="2800" b="1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HS Dropout</a:t>
            </a:r>
          </a:p>
          <a:p>
            <a:pPr algn="ctr">
              <a:spcAft>
                <a:spcPts val="600"/>
              </a:spcAft>
            </a:pPr>
            <a:r>
              <a:rPr lang="en-US" sz="2800" b="1" dirty="0" smtClean="0">
                <a:solidFill>
                  <a:srgbClr val="FF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HS Grad</a:t>
            </a:r>
          </a:p>
          <a:p>
            <a:pPr algn="ctr">
              <a:spcAft>
                <a:spcPts val="600"/>
              </a:spcAft>
            </a:pPr>
            <a:r>
              <a:rPr lang="en-US" sz="2800" b="1" dirty="0" smtClean="0">
                <a:solidFill>
                  <a:srgbClr val="92D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Some College</a:t>
            </a:r>
          </a:p>
          <a:p>
            <a:pPr algn="ctr">
              <a:spcAft>
                <a:spcPts val="600"/>
              </a:spcAft>
            </a:pP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College Grad</a:t>
            </a:r>
            <a:endParaRPr lang="en-U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15407672" y="5065033"/>
            <a:ext cx="2923301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000" b="1" dirty="0" smtClean="0"/>
              <a:t>Retention Rate </a:t>
            </a:r>
          </a:p>
          <a:p>
            <a:pPr algn="ctr"/>
            <a:r>
              <a:rPr lang="en-US" sz="3000" b="1" dirty="0" smtClean="0"/>
              <a:t>by SEX by GRADE</a:t>
            </a:r>
            <a:endParaRPr lang="en-US" sz="3000" b="1" dirty="0"/>
          </a:p>
        </p:txBody>
      </p:sp>
      <p:sp>
        <p:nvSpPr>
          <p:cNvPr id="54" name="TextBox 53"/>
          <p:cNvSpPr txBox="1"/>
          <p:nvPr/>
        </p:nvSpPr>
        <p:spPr>
          <a:xfrm>
            <a:off x="15280073" y="10280751"/>
            <a:ext cx="3178499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000" b="1" dirty="0" smtClean="0"/>
              <a:t>Retention Rate </a:t>
            </a:r>
          </a:p>
          <a:p>
            <a:pPr algn="ctr"/>
            <a:r>
              <a:rPr lang="en-US" sz="3000" b="1" dirty="0" smtClean="0"/>
              <a:t>by RACE by GRADE</a:t>
            </a:r>
            <a:endParaRPr lang="en-US" sz="3000" b="1" dirty="0"/>
          </a:p>
        </p:txBody>
      </p:sp>
      <p:sp>
        <p:nvSpPr>
          <p:cNvPr id="55" name="TextBox 54"/>
          <p:cNvSpPr txBox="1"/>
          <p:nvPr/>
        </p:nvSpPr>
        <p:spPr>
          <a:xfrm>
            <a:off x="13940572" y="15448002"/>
            <a:ext cx="5857501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000" b="1" dirty="0" smtClean="0"/>
              <a:t>Retention Rate </a:t>
            </a:r>
          </a:p>
          <a:p>
            <a:pPr algn="ctr"/>
            <a:r>
              <a:rPr lang="en-US" sz="3000" b="1" dirty="0" smtClean="0"/>
              <a:t>by PARENTS’ EDUCATION by GRADE</a:t>
            </a:r>
            <a:endParaRPr lang="en-US" sz="3000" b="1" dirty="0"/>
          </a:p>
        </p:txBody>
      </p:sp>
      <p:sp>
        <p:nvSpPr>
          <p:cNvPr id="57" name="TextBox 56"/>
          <p:cNvSpPr txBox="1"/>
          <p:nvPr/>
        </p:nvSpPr>
        <p:spPr>
          <a:xfrm>
            <a:off x="26009508" y="5029200"/>
            <a:ext cx="2650919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000" b="1" dirty="0" smtClean="0"/>
              <a:t>Retention Rate </a:t>
            </a:r>
          </a:p>
          <a:p>
            <a:pPr algn="ctr"/>
            <a:r>
              <a:rPr lang="en-US" sz="3000" b="1" dirty="0" smtClean="0"/>
              <a:t>by SEX by YEAR</a:t>
            </a:r>
            <a:endParaRPr lang="en-US" sz="3000" b="1" dirty="0"/>
          </a:p>
        </p:txBody>
      </p:sp>
      <p:sp>
        <p:nvSpPr>
          <p:cNvPr id="58" name="TextBox 57"/>
          <p:cNvSpPr txBox="1"/>
          <p:nvPr/>
        </p:nvSpPr>
        <p:spPr>
          <a:xfrm>
            <a:off x="25891527" y="10244918"/>
            <a:ext cx="2886881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000" b="1" dirty="0" smtClean="0"/>
              <a:t>Retention Rate </a:t>
            </a:r>
          </a:p>
          <a:p>
            <a:pPr algn="ctr"/>
            <a:r>
              <a:rPr lang="en-US" sz="3000" b="1" dirty="0" smtClean="0"/>
              <a:t>by RACE by YEAR</a:t>
            </a:r>
            <a:endParaRPr lang="en-US" sz="3000" b="1" dirty="0"/>
          </a:p>
        </p:txBody>
      </p:sp>
      <p:sp>
        <p:nvSpPr>
          <p:cNvPr id="59" name="TextBox 58"/>
          <p:cNvSpPr txBox="1"/>
          <p:nvPr/>
        </p:nvSpPr>
        <p:spPr>
          <a:xfrm>
            <a:off x="24552026" y="15412169"/>
            <a:ext cx="5565883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000" b="1" dirty="0" smtClean="0"/>
              <a:t>Retention Rate </a:t>
            </a:r>
          </a:p>
          <a:p>
            <a:pPr algn="ctr"/>
            <a:r>
              <a:rPr lang="en-US" sz="3000" b="1" dirty="0" smtClean="0"/>
              <a:t>by PARENTS’ EDUCATION by YEAR</a:t>
            </a:r>
            <a:endParaRPr lang="en-US" sz="3000" b="1" dirty="0"/>
          </a:p>
        </p:txBody>
      </p:sp>
      <p:sp>
        <p:nvSpPr>
          <p:cNvPr id="60" name="TextBox 59"/>
          <p:cNvSpPr txBox="1"/>
          <p:nvPr/>
        </p:nvSpPr>
        <p:spPr>
          <a:xfrm>
            <a:off x="16225978" y="20472737"/>
            <a:ext cx="1147622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000" dirty="0" smtClean="0"/>
              <a:t>Grade</a:t>
            </a:r>
            <a:endParaRPr lang="en-US" sz="3000" dirty="0"/>
          </a:p>
        </p:txBody>
      </p:sp>
      <p:sp>
        <p:nvSpPr>
          <p:cNvPr id="61" name="TextBox 60"/>
          <p:cNvSpPr txBox="1"/>
          <p:nvPr/>
        </p:nvSpPr>
        <p:spPr>
          <a:xfrm>
            <a:off x="27015563" y="20436904"/>
            <a:ext cx="873637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000" dirty="0" smtClean="0"/>
              <a:t>Year</a:t>
            </a:r>
            <a:endParaRPr lang="en-US" sz="3000" dirty="0"/>
          </a:p>
        </p:txBody>
      </p:sp>
      <p:sp>
        <p:nvSpPr>
          <p:cNvPr id="62" name="TextBox 61"/>
          <p:cNvSpPr txBox="1"/>
          <p:nvPr/>
        </p:nvSpPr>
        <p:spPr>
          <a:xfrm>
            <a:off x="33375600" y="3657600"/>
            <a:ext cx="10058400" cy="707886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solidFill>
                  <a:schemeClr val="bg1"/>
                </a:solidFill>
                <a:latin typeface="Arial"/>
                <a:cs typeface="Arial"/>
              </a:rPr>
              <a:t>CONTRIBUTIONS</a:t>
            </a:r>
            <a:endParaRPr lang="en-US" sz="4000" b="1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63" name="TextBox 62"/>
          <p:cNvSpPr txBox="1"/>
          <p:nvPr/>
        </p:nvSpPr>
        <p:spPr>
          <a:xfrm>
            <a:off x="33375600" y="4477632"/>
            <a:ext cx="10058400" cy="28110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Aft>
                <a:spcPts val="2000"/>
              </a:spcAft>
              <a:buSzPct val="200000"/>
            </a:pPr>
            <a:r>
              <a:rPr lang="en-US" sz="3200" dirty="0" smtClean="0">
                <a:latin typeface="Arial"/>
                <a:cs typeface="Arial"/>
              </a:rPr>
              <a:t>Individual-level measure of grade retention that is available annually for a large and diverse sample</a:t>
            </a:r>
          </a:p>
          <a:p>
            <a:pPr algn="just">
              <a:spcAft>
                <a:spcPts val="2000"/>
              </a:spcAft>
              <a:buSzPct val="200000"/>
            </a:pPr>
            <a:r>
              <a:rPr lang="en-US" sz="3200" dirty="0" smtClean="0">
                <a:latin typeface="Arial"/>
                <a:cs typeface="Arial"/>
              </a:rPr>
              <a:t>Descriptions of rates and patterns of grade retention and how they vary across grades, over time, and across student sub-groups</a:t>
            </a:r>
          </a:p>
        </p:txBody>
      </p:sp>
      <p:sp>
        <p:nvSpPr>
          <p:cNvPr id="64" name="TextBox 63"/>
          <p:cNvSpPr txBox="1"/>
          <p:nvPr/>
        </p:nvSpPr>
        <p:spPr>
          <a:xfrm>
            <a:off x="33375601" y="13276963"/>
            <a:ext cx="10058399" cy="707886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solidFill>
                  <a:srgbClr val="FFFFFF"/>
                </a:solidFill>
                <a:latin typeface="Arial"/>
                <a:cs typeface="Arial"/>
              </a:rPr>
              <a:t>NEXT STEPS</a:t>
            </a:r>
            <a:endParaRPr lang="en-US" sz="4000" b="1" dirty="0">
              <a:solidFill>
                <a:srgbClr val="FFFFFF"/>
              </a:solidFill>
              <a:latin typeface="Arial"/>
              <a:cs typeface="Arial"/>
            </a:endParaRPr>
          </a:p>
        </p:txBody>
      </p:sp>
      <p:sp>
        <p:nvSpPr>
          <p:cNvPr id="65" name="TextBox 64"/>
          <p:cNvSpPr txBox="1"/>
          <p:nvPr/>
        </p:nvSpPr>
        <p:spPr>
          <a:xfrm>
            <a:off x="33375600" y="14120911"/>
            <a:ext cx="10058400" cy="22929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Aft>
                <a:spcPts val="1800"/>
              </a:spcAft>
              <a:buSzPct val="200000"/>
            </a:pPr>
            <a:r>
              <a:rPr lang="en-US" sz="3200" dirty="0" smtClean="0">
                <a:latin typeface="Arial"/>
                <a:cs typeface="Arial"/>
              </a:rPr>
              <a:t>Expand rates to 2014</a:t>
            </a:r>
          </a:p>
          <a:p>
            <a:pPr algn="just">
              <a:spcAft>
                <a:spcPts val="1800"/>
              </a:spcAft>
              <a:buSzPct val="200000"/>
            </a:pPr>
            <a:r>
              <a:rPr lang="en-US" sz="3200" dirty="0" smtClean="0">
                <a:latin typeface="Arial"/>
                <a:cs typeface="Arial"/>
              </a:rPr>
              <a:t>Model rates as a function of state education policy and state economic conditions to understand temporal, spatial, and socioeconomic patterns</a:t>
            </a:r>
          </a:p>
        </p:txBody>
      </p:sp>
      <p:sp>
        <p:nvSpPr>
          <p:cNvPr id="66" name="TextBox 65"/>
          <p:cNvSpPr txBox="1"/>
          <p:nvPr/>
        </p:nvSpPr>
        <p:spPr>
          <a:xfrm>
            <a:off x="33375600" y="16612612"/>
            <a:ext cx="10058399" cy="707886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solidFill>
                  <a:srgbClr val="FFFFFF"/>
                </a:solidFill>
                <a:latin typeface="Arial"/>
                <a:cs typeface="Arial"/>
              </a:rPr>
              <a:t>ACKNOWLEDGEMENTS</a:t>
            </a:r>
            <a:endParaRPr lang="en-US" sz="4000" b="1" dirty="0">
              <a:solidFill>
                <a:srgbClr val="FFFFFF"/>
              </a:solidFill>
              <a:latin typeface="Arial"/>
              <a:cs typeface="Arial"/>
            </a:endParaRPr>
          </a:p>
        </p:txBody>
      </p:sp>
      <p:sp>
        <p:nvSpPr>
          <p:cNvPr id="67" name="TextBox 66"/>
          <p:cNvSpPr txBox="1"/>
          <p:nvPr/>
        </p:nvSpPr>
        <p:spPr>
          <a:xfrm>
            <a:off x="33375600" y="17400007"/>
            <a:ext cx="100584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Aft>
                <a:spcPts val="1800"/>
              </a:spcAft>
              <a:buSzPct val="200000"/>
            </a:pPr>
            <a:r>
              <a:rPr lang="en-US" sz="3200" dirty="0" smtClean="0">
                <a:latin typeface="Arial"/>
                <a:cs typeface="Arial"/>
              </a:rPr>
              <a:t>This project benefited from the support of the Minnesota Population Center </a:t>
            </a:r>
            <a:r>
              <a:rPr lang="en-US" sz="3200" dirty="0">
                <a:latin typeface="Arial"/>
                <a:cs typeface="Arial"/>
              </a:rPr>
              <a:t>and the Eunice Kennedy Shriver National Institute for Child Health and Human Development (NICHD</a:t>
            </a:r>
            <a:r>
              <a:rPr lang="en-US" sz="3200" dirty="0" smtClean="0">
                <a:latin typeface="Arial"/>
                <a:cs typeface="Arial"/>
              </a:rPr>
              <a:t>). The </a:t>
            </a:r>
            <a:r>
              <a:rPr lang="en-US" sz="3200" dirty="0">
                <a:latin typeface="Arial"/>
                <a:cs typeface="Arial"/>
              </a:rPr>
              <a:t>Undergraduate Research Opportunities </a:t>
            </a:r>
            <a:r>
              <a:rPr lang="en-US" sz="3200" dirty="0" smtClean="0">
                <a:latin typeface="Arial"/>
                <a:cs typeface="Arial"/>
              </a:rPr>
              <a:t>program also </a:t>
            </a:r>
            <a:r>
              <a:rPr lang="en-US" sz="3200" dirty="0">
                <a:latin typeface="Arial"/>
                <a:cs typeface="Arial"/>
              </a:rPr>
              <a:t>provided generous funding for this project. </a:t>
            </a:r>
            <a:endParaRPr lang="en-US" sz="3200" dirty="0" smtClean="0">
              <a:solidFill>
                <a:srgbClr val="FF0000"/>
              </a:solidFill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4084</TotalTime>
  <Words>475</Words>
  <Application>Microsoft Office PowerPoint</Application>
  <PresentationFormat>Custom</PresentationFormat>
  <Paragraphs>57</Paragraphs>
  <Slides>1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Office Theme</vt:lpstr>
      <vt:lpstr>PowerPoint Presentation</vt:lpstr>
    </vt:vector>
  </TitlesOfParts>
  <Company>University of Minnesota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Foxglove</dc:creator>
  <cp:lastModifiedBy>Rob Warren </cp:lastModifiedBy>
  <cp:revision>161</cp:revision>
  <cp:lastPrinted>2014-02-24T19:02:04Z</cp:lastPrinted>
  <dcterms:created xsi:type="dcterms:W3CDTF">2010-09-24T13:55:51Z</dcterms:created>
  <dcterms:modified xsi:type="dcterms:W3CDTF">2014-08-09T20:28:06Z</dcterms:modified>
</cp:coreProperties>
</file>