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2" r:id="rId4"/>
    <p:sldId id="280" r:id="rId5"/>
    <p:sldId id="270" r:id="rId6"/>
    <p:sldId id="274" r:id="rId7"/>
    <p:sldId id="275" r:id="rId8"/>
    <p:sldId id="276" r:id="rId9"/>
    <p:sldId id="277" r:id="rId10"/>
    <p:sldId id="278" r:id="rId11"/>
    <p:sldId id="273" r:id="rId12"/>
    <p:sldId id="256" r:id="rId13"/>
    <p:sldId id="264" r:id="rId14"/>
    <p:sldId id="265" r:id="rId15"/>
    <p:sldId id="266" r:id="rId16"/>
    <p:sldId id="263" r:id="rId17"/>
    <p:sldId id="257" r:id="rId18"/>
    <p:sldId id="267" r:id="rId19"/>
    <p:sldId id="258" r:id="rId20"/>
    <p:sldId id="268" r:id="rId21"/>
    <p:sldId id="262" r:id="rId22"/>
    <p:sldId id="259" r:id="rId23"/>
    <p:sldId id="260" r:id="rId24"/>
    <p:sldId id="271" r:id="rId25"/>
    <p:sldId id="272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297" r:id="rId39"/>
    <p:sldId id="298" r:id="rId40"/>
    <p:sldId id="294" r:id="rId41"/>
    <p:sldId id="299" r:id="rId42"/>
    <p:sldId id="300" r:id="rId43"/>
    <p:sldId id="303" r:id="rId44"/>
    <p:sldId id="304" r:id="rId45"/>
    <p:sldId id="305" r:id="rId46"/>
    <p:sldId id="306" r:id="rId47"/>
    <p:sldId id="293" r:id="rId48"/>
    <p:sldId id="301" r:id="rId49"/>
    <p:sldId id="30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02803-E6CB-4F22-9F3A-7435FC2285CC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B44E63-631E-41FA-8009-09C18772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Sociology 3452 — Education &amp; Society</a:t>
            </a:r>
          </a:p>
        </p:txBody>
      </p:sp>
    </p:spTree>
    <p:extLst>
      <p:ext uri="{BB962C8B-B14F-4D97-AF65-F5344CB8AC3E}">
        <p14:creationId xmlns:p14="http://schemas.microsoft.com/office/powerpoint/2010/main" val="149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Site?</a:t>
            </a:r>
          </a:p>
          <a:p>
            <a:r>
              <a:rPr lang="en-US" dirty="0"/>
              <a:t>Accessing Readings?</a:t>
            </a:r>
          </a:p>
          <a:p>
            <a:r>
              <a:rPr lang="en-US" dirty="0"/>
              <a:t>Canvas?</a:t>
            </a:r>
          </a:p>
          <a:p>
            <a:r>
              <a:rPr lang="en-US" dirty="0"/>
              <a:t>Syllabus/Course Questions?</a:t>
            </a:r>
          </a:p>
          <a:p>
            <a:r>
              <a:rPr lang="en-US" dirty="0"/>
              <a:t>Registration Issues?</a:t>
            </a:r>
          </a:p>
        </p:txBody>
      </p:sp>
    </p:spTree>
    <p:extLst>
      <p:ext uri="{BB962C8B-B14F-4D97-AF65-F5344CB8AC3E}">
        <p14:creationId xmlns:p14="http://schemas.microsoft.com/office/powerpoint/2010/main" val="122659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Where to Start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(after the abstract)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it relevant? ... </a:t>
            </a:r>
            <a:r>
              <a:rPr lang="en-US" i="1" dirty="0"/>
              <a:t>stop at the 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Theory or argument? ... </a:t>
            </a:r>
            <a:r>
              <a:rPr lang="en-US" i="1" dirty="0"/>
              <a:t>read front 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Methods or data? ... </a:t>
            </a:r>
            <a:r>
              <a:rPr lang="en-US" i="1" dirty="0"/>
              <a:t>read data/methods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findings? ... </a:t>
            </a:r>
            <a:r>
              <a:rPr lang="en-US" i="1" dirty="0"/>
              <a:t>read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Finding OTHER relevant articles? ... </a:t>
            </a:r>
            <a:r>
              <a:rPr lang="en-US" i="1" dirty="0"/>
              <a:t>read the front end and mine the references</a:t>
            </a:r>
          </a:p>
        </p:txBody>
      </p:sp>
    </p:spTree>
    <p:extLst>
      <p:ext uri="{BB962C8B-B14F-4D97-AF65-F5344CB8AC3E}">
        <p14:creationId xmlns:p14="http://schemas.microsoft.com/office/powerpoint/2010/main" val="132691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29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76"/>
            <a:ext cx="9144000" cy="64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4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26158"/>
            <a:ext cx="16459200" cy="11099042"/>
            <a:chOff x="685800" y="-1219200"/>
            <a:chExt cx="9144000" cy="6490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-1219200"/>
              <a:ext cx="9144000" cy="64904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1873624"/>
              <a:ext cx="8305800" cy="25997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91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1940 us census f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43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1940 us census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8745200" cy="146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6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Richard Milhous Nixon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Born 	1/9/1913 in Yorba Linda, CA</a:t>
            </a:r>
          </a:p>
          <a:p>
            <a:r>
              <a:rPr lang="en-US" sz="2400" dirty="0"/>
              <a:t>Died 	4/22/1994 in New York, NY</a:t>
            </a:r>
          </a:p>
          <a:p>
            <a:endParaRPr lang="en-US" sz="2400" dirty="0"/>
          </a:p>
          <a:p>
            <a:r>
              <a:rPr lang="en-US" sz="2400" dirty="0"/>
              <a:t>Dad	Francis Anthony "Frank" Nixon   </a:t>
            </a:r>
          </a:p>
          <a:p>
            <a:r>
              <a:rPr lang="en-US" sz="2400" dirty="0"/>
              <a:t>Mom	Hannah Milhous  </a:t>
            </a:r>
          </a:p>
          <a:p>
            <a:endParaRPr lang="en-US" sz="2400" dirty="0"/>
          </a:p>
          <a:p>
            <a:r>
              <a:rPr lang="en-US" sz="2400" dirty="0"/>
              <a:t>Wife	Thelma Catherine "Pat" Ryan (married 6/21/1940)</a:t>
            </a:r>
          </a:p>
        </p:txBody>
      </p:sp>
      <p:pic>
        <p:nvPicPr>
          <p:cNvPr id="1026" name="Picture 2" descr="Image result for famous image of richard 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438400" cy="32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4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987"/>
            <a:ext cx="9144000" cy="58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4038600"/>
            <a:ext cx="18745200" cy="119925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2986" y="2743200"/>
            <a:ext cx="16714470" cy="10889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"/>
            <a:ext cx="9144000" cy="68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Excited About…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about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Research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Getting practical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with data</a:t>
            </a:r>
          </a:p>
        </p:txBody>
      </p:sp>
    </p:spTree>
    <p:extLst>
      <p:ext uri="{BB962C8B-B14F-4D97-AF65-F5344CB8AC3E}">
        <p14:creationId xmlns:p14="http://schemas.microsoft.com/office/powerpoint/2010/main" val="2550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-5540087"/>
            <a:ext cx="16535400" cy="12398087"/>
            <a:chOff x="0" y="957"/>
            <a:chExt cx="9144000" cy="68560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7"/>
              <a:ext cx="9144000" cy="685608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04800" y="4648200"/>
              <a:ext cx="8229600" cy="6096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692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7705725" cy="7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8086725" cy="80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267575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How Do We Get Usable </a:t>
            </a:r>
            <a:r>
              <a:rPr lang="en-US" b="1" u="sng" dirty="0"/>
              <a:t>Data</a:t>
            </a:r>
            <a:r>
              <a:rPr lang="en-US" b="1" dirty="0"/>
              <a:t> from these </a:t>
            </a:r>
            <a:r>
              <a:rPr lang="en-US" b="1" u="sng" dirty="0"/>
              <a:t>Images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r>
              <a:rPr lang="en-US" dirty="0"/>
              <a:t>Enumeration issues</a:t>
            </a:r>
          </a:p>
          <a:p>
            <a:r>
              <a:rPr lang="en-US" dirty="0"/>
              <a:t>Legal issues</a:t>
            </a:r>
          </a:p>
          <a:p>
            <a:r>
              <a:rPr lang="en-US" dirty="0"/>
              <a:t>Data entry</a:t>
            </a:r>
          </a:p>
          <a:p>
            <a:r>
              <a:rPr lang="en-US" dirty="0"/>
              <a:t>Data access</a:t>
            </a:r>
          </a:p>
          <a:p>
            <a:r>
              <a:rPr lang="en-US" dirty="0"/>
              <a:t>Record linkage</a:t>
            </a:r>
          </a:p>
        </p:txBody>
      </p:sp>
    </p:spTree>
    <p:extLst>
      <p:ext uri="{BB962C8B-B14F-4D97-AF65-F5344CB8AC3E}">
        <p14:creationId xmlns:p14="http://schemas.microsoft.com/office/powerpoint/2010/main" val="1315884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52600"/>
            <a:ext cx="880043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83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the Effects of Discrimination on How Your Life Turns Out?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…with respect to education, occupation, income, and longevity?</a:t>
            </a:r>
          </a:p>
        </p:txBody>
      </p:sp>
    </p:spTree>
    <p:extLst>
      <p:ext uri="{BB962C8B-B14F-4D97-AF65-F5344CB8AC3E}">
        <p14:creationId xmlns:p14="http://schemas.microsoft.com/office/powerpoint/2010/main" val="316755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Naïve Strategy</a:t>
            </a:r>
            <a:endParaRPr lang="en-US" dirty="0"/>
          </a:p>
          <a:p>
            <a:r>
              <a:rPr lang="en-US" dirty="0"/>
              <a:t>Ask people whether they’ve been discriminated against; see how their lives turn out</a:t>
            </a:r>
          </a:p>
          <a:p>
            <a:endParaRPr lang="en-US" dirty="0"/>
          </a:p>
          <a:p>
            <a:r>
              <a:rPr lang="en-US" dirty="0"/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19610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Naïve Strategy</a:t>
            </a:r>
            <a:endParaRPr lang="en-US" dirty="0"/>
          </a:p>
          <a:p>
            <a:r>
              <a:rPr lang="en-US" dirty="0"/>
              <a:t>Compare people in an advantaged group to people in a disadvantaged group</a:t>
            </a:r>
          </a:p>
          <a:p>
            <a:endParaRPr lang="en-US" dirty="0"/>
          </a:p>
          <a:p>
            <a:r>
              <a:rPr lang="en-US" dirty="0"/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14247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Nervous About…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Lack of stats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Lack of data analysis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Keeping 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74460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Unethical / Impractical Strategy</a:t>
            </a:r>
            <a:endParaRPr lang="en-US" dirty="0"/>
          </a:p>
          <a:p>
            <a:r>
              <a:rPr lang="en-US" dirty="0"/>
              <a:t>Randomly assign some people to be discriminated against, others not; see how their lives turn out</a:t>
            </a:r>
          </a:p>
          <a:p>
            <a:endParaRPr lang="en-US" dirty="0"/>
          </a:p>
          <a:p>
            <a:r>
              <a:rPr lang="en-US" dirty="0"/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26602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Compare </a:t>
            </a:r>
            <a:r>
              <a:rPr lang="en-US" i="1" dirty="0"/>
              <a:t>pairs</a:t>
            </a:r>
            <a:r>
              <a:rPr lang="en-US" dirty="0"/>
              <a:t> of people who are identical in almost every way … except that one is at risk of prejudice and the other is not</a:t>
            </a:r>
          </a:p>
          <a:p>
            <a:endParaRPr lang="en-US" dirty="0"/>
          </a:p>
          <a:p>
            <a:r>
              <a:rPr lang="en-US" dirty="0"/>
              <a:t>Across pairs … does the one who is at risk of prejudice tend to do worse than the one who is not?</a:t>
            </a:r>
          </a:p>
        </p:txBody>
      </p:sp>
    </p:spTree>
    <p:extLst>
      <p:ext uri="{BB962C8B-B14F-4D97-AF65-F5344CB8AC3E}">
        <p14:creationId xmlns:p14="http://schemas.microsoft.com/office/powerpoint/2010/main" val="121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Brothers share almost everything … family, neighborhoods, schools, environmental exposures, language, culture, race, gender</a:t>
            </a:r>
          </a:p>
          <a:p>
            <a:endParaRPr lang="en-US" dirty="0"/>
          </a:p>
          <a:p>
            <a:r>
              <a:rPr lang="en-US" dirty="0"/>
              <a:t>Why just brothers?</a:t>
            </a:r>
          </a:p>
        </p:txBody>
      </p:sp>
    </p:spTree>
    <p:extLst>
      <p:ext uri="{BB962C8B-B14F-4D97-AF65-F5344CB8AC3E}">
        <p14:creationId xmlns:p14="http://schemas.microsoft.com/office/powerpoint/2010/main" val="6737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Does the brother who is at risk of prejudice tend to do worse than his brother who is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Is “At Risk of Prejudice?”</a:t>
            </a:r>
          </a:p>
          <a:p>
            <a:endParaRPr lang="en-US" dirty="0"/>
          </a:p>
          <a:p>
            <a:r>
              <a:rPr lang="en-US" dirty="0"/>
              <a:t>Proper names = a marker of group membership</a:t>
            </a:r>
          </a:p>
          <a:p>
            <a:endParaRPr lang="en-US" dirty="0"/>
          </a:p>
          <a:p>
            <a:r>
              <a:rPr lang="en-US" dirty="0"/>
              <a:t>Your name says a lot about your gender, race, social class, nationality, religion, and what part of the country you are from</a:t>
            </a:r>
          </a:p>
        </p:txBody>
      </p:sp>
    </p:spTree>
    <p:extLst>
      <p:ext uri="{BB962C8B-B14F-4D97-AF65-F5344CB8AC3E}">
        <p14:creationId xmlns:p14="http://schemas.microsoft.com/office/powerpoint/2010/main" val="676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Does the brother with a “black name” tend to do worse than his brother who has a “white name?”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9F22E-F587-4E5D-8F08-BDD93E21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87" y="685800"/>
            <a:ext cx="75324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6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36D2-DE49-4175-9D2C-0506D8EE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/>
              <a:t>Percent Black, by First name</a:t>
            </a:r>
          </a:p>
          <a:p>
            <a:endParaRPr lang="en-US" sz="2200" dirty="0"/>
          </a:p>
          <a:p>
            <a:r>
              <a:rPr lang="en-US" sz="2200" dirty="0"/>
              <a:t>Lyle 0.3%</a:t>
            </a:r>
          </a:p>
          <a:p>
            <a:r>
              <a:rPr lang="en-US" sz="2200" dirty="0"/>
              <a:t>Michael 0.3% </a:t>
            </a:r>
          </a:p>
          <a:p>
            <a:r>
              <a:rPr lang="en-US" sz="2200" dirty="0"/>
              <a:t>Dale 0.5%</a:t>
            </a:r>
          </a:p>
          <a:p>
            <a:r>
              <a:rPr lang="en-US" sz="2200" dirty="0"/>
              <a:t>Antonio 0.7%</a:t>
            </a:r>
          </a:p>
          <a:p>
            <a:r>
              <a:rPr lang="en-US" sz="2200" dirty="0"/>
              <a:t>Wayne 0.7%</a:t>
            </a:r>
          </a:p>
          <a:p>
            <a:endParaRPr lang="en-US" sz="2200" dirty="0"/>
          </a:p>
          <a:p>
            <a:r>
              <a:rPr lang="en-US" sz="2200" dirty="0"/>
              <a:t>Tom 36%</a:t>
            </a:r>
          </a:p>
          <a:p>
            <a:r>
              <a:rPr lang="en-US" sz="2200" dirty="0"/>
              <a:t>Jim 39%</a:t>
            </a:r>
          </a:p>
          <a:p>
            <a:r>
              <a:rPr lang="en-US" sz="2200" dirty="0"/>
              <a:t>Johnnie 40%</a:t>
            </a:r>
          </a:p>
          <a:p>
            <a:r>
              <a:rPr lang="en-US" sz="2200" dirty="0"/>
              <a:t>Eddie 48%</a:t>
            </a:r>
          </a:p>
          <a:p>
            <a:r>
              <a:rPr lang="en-US" sz="2200" dirty="0"/>
              <a:t>Willie 53%</a:t>
            </a:r>
          </a:p>
          <a:p>
            <a:endParaRPr lang="en-US" sz="2400" dirty="0"/>
          </a:p>
          <a:p>
            <a:r>
              <a:rPr lang="en-US" sz="2400" i="1" dirty="0"/>
              <a:t>Note</a:t>
            </a:r>
            <a:r>
              <a:rPr lang="en-US" sz="2400" dirty="0"/>
              <a:t>: 10% of boys were black in this cohort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583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42C1B-283E-418E-B372-506B2F1E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87" y="685800"/>
            <a:ext cx="75324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3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36D2-DE49-4175-9D2C-0506D8EE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/>
              <a:t>Percent Black, by Last name</a:t>
            </a:r>
          </a:p>
          <a:p>
            <a:endParaRPr lang="en-US" sz="2200" dirty="0"/>
          </a:p>
          <a:p>
            <a:r>
              <a:rPr lang="en-US" sz="2200" dirty="0"/>
              <a:t>ERICKSON &lt;0.1%</a:t>
            </a:r>
          </a:p>
          <a:p>
            <a:r>
              <a:rPr lang="en-US" sz="2200" dirty="0"/>
              <a:t>SCHMIDT &lt;0.1%</a:t>
            </a:r>
          </a:p>
          <a:p>
            <a:r>
              <a:rPr lang="en-US" sz="2200" dirty="0"/>
              <a:t>HANSEN &lt;0.1%</a:t>
            </a:r>
          </a:p>
          <a:p>
            <a:r>
              <a:rPr lang="en-US" sz="2200" dirty="0"/>
              <a:t>SCHWARTZ &lt;0.1%</a:t>
            </a:r>
          </a:p>
          <a:p>
            <a:r>
              <a:rPr lang="en-US" sz="2200" dirty="0"/>
              <a:t>OLSON &lt;0.1%</a:t>
            </a:r>
          </a:p>
          <a:p>
            <a:endParaRPr lang="en-US" sz="2200" dirty="0"/>
          </a:p>
          <a:p>
            <a:r>
              <a:rPr lang="en-US" sz="2200" dirty="0"/>
              <a:t>HARRIS 36%</a:t>
            </a:r>
          </a:p>
          <a:p>
            <a:r>
              <a:rPr lang="en-US" sz="2200" dirty="0"/>
              <a:t>COLEMAN 37%</a:t>
            </a:r>
          </a:p>
          <a:p>
            <a:r>
              <a:rPr lang="en-US" sz="2200" dirty="0"/>
              <a:t>WILLIAMS 39%</a:t>
            </a:r>
          </a:p>
          <a:p>
            <a:r>
              <a:rPr lang="en-US" sz="2200" dirty="0"/>
              <a:t>JACKSON 48%</a:t>
            </a:r>
          </a:p>
          <a:p>
            <a:r>
              <a:rPr lang="en-US" sz="2200" dirty="0"/>
              <a:t>WASHINGTON 93%</a:t>
            </a:r>
          </a:p>
          <a:p>
            <a:endParaRPr lang="en-US" sz="2400" dirty="0"/>
          </a:p>
          <a:p>
            <a:r>
              <a:rPr lang="en-US" sz="2400" i="1" dirty="0"/>
              <a:t>Note</a:t>
            </a:r>
            <a:r>
              <a:rPr lang="en-US" sz="2400" dirty="0"/>
              <a:t>: 10% of boys were black in this cohort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31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312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Does the brother with an “immigrant name” tend to do worse than his brother who has an “American name?”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3C9F8-D612-45A4-AA2B-F59EEB4D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87" y="685800"/>
            <a:ext cx="75324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36D2-DE49-4175-9D2C-0506D8EE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/>
              <a:t>Percent 3</a:t>
            </a:r>
            <a:r>
              <a:rPr lang="en-US" b="1" baseline="30000" dirty="0"/>
              <a:t>rd</a:t>
            </a:r>
            <a:r>
              <a:rPr lang="en-US" b="1" dirty="0"/>
              <a:t> Generation, by First name</a:t>
            </a:r>
          </a:p>
          <a:p>
            <a:endParaRPr lang="en-US" sz="2200" dirty="0"/>
          </a:p>
          <a:p>
            <a:r>
              <a:rPr lang="en-US" sz="2200" dirty="0"/>
              <a:t>TONY 6%</a:t>
            </a:r>
          </a:p>
          <a:p>
            <a:r>
              <a:rPr lang="en-US" sz="2200" dirty="0"/>
              <a:t>MIKE 7%</a:t>
            </a:r>
          </a:p>
          <a:p>
            <a:r>
              <a:rPr lang="en-US" sz="2200" dirty="0"/>
              <a:t>MICHAEL 13%</a:t>
            </a:r>
          </a:p>
          <a:p>
            <a:r>
              <a:rPr lang="en-US" sz="2200" dirty="0"/>
              <a:t>ANTHONY 18%</a:t>
            </a:r>
          </a:p>
          <a:p>
            <a:r>
              <a:rPr lang="en-US" sz="2200" dirty="0"/>
              <a:t>PETER 21%</a:t>
            </a:r>
          </a:p>
          <a:p>
            <a:endParaRPr lang="en-US" sz="2200" dirty="0"/>
          </a:p>
          <a:p>
            <a:r>
              <a:rPr lang="en-US" sz="2200" dirty="0"/>
              <a:t>HOMER 95%</a:t>
            </a:r>
          </a:p>
          <a:p>
            <a:r>
              <a:rPr lang="en-US" sz="2200" dirty="0"/>
              <a:t>LEE 96%</a:t>
            </a:r>
          </a:p>
          <a:p>
            <a:r>
              <a:rPr lang="en-US" sz="2200" dirty="0"/>
              <a:t>CLYDE 96%</a:t>
            </a:r>
          </a:p>
          <a:p>
            <a:r>
              <a:rPr lang="en-US" sz="2200" dirty="0"/>
              <a:t>WAYNE 96%</a:t>
            </a:r>
          </a:p>
          <a:p>
            <a:r>
              <a:rPr lang="en-US" sz="2200" dirty="0"/>
              <a:t>JESSIE 96%</a:t>
            </a:r>
          </a:p>
          <a:p>
            <a:endParaRPr lang="en-US" sz="2200" dirty="0"/>
          </a:p>
          <a:p>
            <a:r>
              <a:rPr lang="en-US" sz="2400" i="1" dirty="0"/>
              <a:t>Note</a:t>
            </a:r>
            <a:r>
              <a:rPr lang="en-US" sz="2400" dirty="0"/>
              <a:t>: 71% of boys were 3</a:t>
            </a:r>
            <a:r>
              <a:rPr lang="en-US" sz="2400" baseline="30000" dirty="0"/>
              <a:t>rd</a:t>
            </a:r>
            <a:r>
              <a:rPr lang="en-US" sz="2400" dirty="0"/>
              <a:t> generation in this cohort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798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Does the brother with a “masculine name” tend to do better than his brother who does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71165-5D33-491C-8A33-33CF1042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87" y="685800"/>
            <a:ext cx="753242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2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36D2-DE49-4175-9D2C-0506D8EE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/>
              <a:t>Common “Gender Ambiguous” First Names </a:t>
            </a:r>
          </a:p>
          <a:p>
            <a:endParaRPr lang="en-US" sz="2200" dirty="0"/>
          </a:p>
          <a:p>
            <a:r>
              <a:rPr lang="it-IT" sz="2200" dirty="0"/>
              <a:t>JESSIE 		39% Male 	62,091</a:t>
            </a:r>
          </a:p>
          <a:p>
            <a:r>
              <a:rPr lang="it-IT" sz="2200" dirty="0"/>
              <a:t>CLARE 		42% Male 	4,484</a:t>
            </a:r>
          </a:p>
          <a:p>
            <a:r>
              <a:rPr lang="it-IT" sz="2200" dirty="0"/>
              <a:t>FRANKIE 	50% Male 	7,108</a:t>
            </a:r>
          </a:p>
          <a:p>
            <a:r>
              <a:rPr lang="it-IT" sz="2200" dirty="0"/>
              <a:t>FRANCIS 	54% Male 	134,268</a:t>
            </a:r>
          </a:p>
          <a:p>
            <a:r>
              <a:rPr lang="it-IT" sz="2200" dirty="0"/>
              <a:t>ALVA 		65% Male 	6,754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8935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36D2-DE49-4175-9D2C-0506D8EE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/>
              <a:t>Common First Names, by Gender</a:t>
            </a:r>
          </a:p>
          <a:p>
            <a:endParaRPr lang="en-US" sz="2200" dirty="0"/>
          </a:p>
          <a:p>
            <a:r>
              <a:rPr lang="en-US" sz="2200" b="1" dirty="0"/>
              <a:t>		MALE		FEMALE</a:t>
            </a:r>
          </a:p>
          <a:p>
            <a:r>
              <a:rPr lang="en-US" sz="2200" dirty="0"/>
              <a:t>HAZEL		1,023		83,171</a:t>
            </a:r>
          </a:p>
          <a:p>
            <a:r>
              <a:rPr lang="en-US" sz="2200" dirty="0"/>
              <a:t>LOUISE		1,327		87,949</a:t>
            </a:r>
          </a:p>
          <a:p>
            <a:r>
              <a:rPr lang="en-US" sz="2200" dirty="0"/>
              <a:t>RUBY		1,403		79,337</a:t>
            </a:r>
          </a:p>
          <a:p>
            <a:r>
              <a:rPr lang="en-US" sz="2200" dirty="0"/>
              <a:t>BERNICE	1,677		53,415</a:t>
            </a:r>
          </a:p>
          <a:p>
            <a:r>
              <a:rPr lang="en-US" sz="2200" dirty="0"/>
              <a:t>PEARL		1,729		48,920</a:t>
            </a:r>
          </a:p>
          <a:p>
            <a:endParaRPr lang="en-US" sz="2200" dirty="0"/>
          </a:p>
          <a:p>
            <a:r>
              <a:rPr lang="en-US" sz="2200" dirty="0"/>
              <a:t>LOUIS		84,035		4,821</a:t>
            </a:r>
          </a:p>
          <a:p>
            <a:r>
              <a:rPr lang="en-US" sz="2200" dirty="0"/>
              <a:t>ELMER		56,293		1,461</a:t>
            </a:r>
          </a:p>
          <a:p>
            <a:r>
              <a:rPr lang="en-US" sz="2200" dirty="0"/>
              <a:t>JOE		64,030		1,554</a:t>
            </a:r>
          </a:p>
          <a:p>
            <a:r>
              <a:rPr lang="en-US" sz="2200" dirty="0"/>
              <a:t>EUGENE	62,567		1,448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0077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Our Strategy</a:t>
            </a:r>
            <a:endParaRPr lang="en-US" dirty="0"/>
          </a:p>
          <a:p>
            <a:r>
              <a:rPr lang="en-US" dirty="0"/>
              <a:t>Does the brother with a “bible name” tend to do worse than his brother who does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36D2-DE49-4175-9D2C-0506D8EE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/>
              <a:t>Most Common Biblical &amp; Non-Biblical Names</a:t>
            </a:r>
          </a:p>
          <a:p>
            <a:endParaRPr lang="en-US" sz="2200" dirty="0"/>
          </a:p>
          <a:p>
            <a:r>
              <a:rPr lang="en-US" sz="2200" dirty="0"/>
              <a:t>EDWARD 	220,958</a:t>
            </a:r>
          </a:p>
          <a:p>
            <a:r>
              <a:rPr lang="en-US" sz="2200" dirty="0"/>
              <a:t>CHARLES 	251,203</a:t>
            </a:r>
          </a:p>
          <a:p>
            <a:r>
              <a:rPr lang="en-US" sz="2200" dirty="0"/>
              <a:t>GEORGE 	294,840</a:t>
            </a:r>
          </a:p>
          <a:p>
            <a:r>
              <a:rPr lang="en-US" sz="2200" dirty="0"/>
              <a:t>ROBERT	 	361,044</a:t>
            </a:r>
          </a:p>
          <a:p>
            <a:r>
              <a:rPr lang="en-US" sz="2200" dirty="0"/>
              <a:t>WILLIAM 	443,483</a:t>
            </a:r>
          </a:p>
          <a:p>
            <a:endParaRPr lang="en-US" sz="2200" dirty="0"/>
          </a:p>
          <a:p>
            <a:r>
              <a:rPr lang="en-US" sz="2200" dirty="0"/>
              <a:t>PAUL		141,309</a:t>
            </a:r>
          </a:p>
          <a:p>
            <a:r>
              <a:rPr lang="en-US" sz="2200" dirty="0"/>
              <a:t>THOMAS	144,946</a:t>
            </a:r>
          </a:p>
          <a:p>
            <a:r>
              <a:rPr lang="en-US" sz="2200" dirty="0"/>
              <a:t>JOSEPH		294,308</a:t>
            </a:r>
          </a:p>
          <a:p>
            <a:r>
              <a:rPr lang="en-US" sz="2200" dirty="0"/>
              <a:t>JAMES		376,044</a:t>
            </a:r>
          </a:p>
          <a:p>
            <a:r>
              <a:rPr lang="en-US" sz="2200" dirty="0"/>
              <a:t>JOHN		615,930</a:t>
            </a:r>
          </a:p>
          <a:p>
            <a:endParaRPr lang="en-US" sz="2200" dirty="0"/>
          </a:p>
          <a:p>
            <a:r>
              <a:rPr lang="en-US" sz="2400" i="1" dirty="0"/>
              <a:t>Note</a:t>
            </a:r>
            <a:r>
              <a:rPr lang="en-US" sz="2400" dirty="0"/>
              <a:t>: 19% of boys had biblical names in this cohort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741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2B5F0-46BD-4136-8F7C-BD00EBD0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Richard</a:t>
            </a:r>
          </a:p>
          <a:p>
            <a:endParaRPr lang="en-US" dirty="0"/>
          </a:p>
          <a:p>
            <a:r>
              <a:rPr lang="en-US" dirty="0"/>
              <a:t>99.7% male</a:t>
            </a:r>
          </a:p>
          <a:p>
            <a:r>
              <a:rPr lang="en-US" dirty="0"/>
              <a:t>7% black</a:t>
            </a:r>
          </a:p>
          <a:p>
            <a:r>
              <a:rPr lang="en-US" dirty="0"/>
              <a:t>83% third generation</a:t>
            </a:r>
          </a:p>
          <a:p>
            <a:r>
              <a:rPr lang="en-US" dirty="0"/>
              <a:t>Not a biblical name</a:t>
            </a:r>
          </a:p>
          <a:p>
            <a:r>
              <a:rPr lang="en-US" dirty="0"/>
              <a:t>29% from the north</a:t>
            </a:r>
          </a:p>
          <a:p>
            <a:r>
              <a:rPr lang="en-US" dirty="0"/>
              <a:t>27% from the south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6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Basic Structure of Research Articles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</a:t>
            </a:r>
          </a:p>
          <a:p>
            <a:r>
              <a:rPr lang="en-US" dirty="0"/>
              <a:t>Introduction / Background	(aka, “Front End”)</a:t>
            </a:r>
          </a:p>
          <a:p>
            <a:r>
              <a:rPr lang="en-US" dirty="0"/>
              <a:t>Data / 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008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Get Context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Discipline?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Year?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Audience?</a:t>
            </a:r>
          </a:p>
        </p:txBody>
      </p:sp>
    </p:spTree>
    <p:extLst>
      <p:ext uri="{BB962C8B-B14F-4D97-AF65-F5344CB8AC3E}">
        <p14:creationId xmlns:p14="http://schemas.microsoft.com/office/powerpoint/2010/main" val="236999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Know WHY You're Reading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Summarizing?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Finding out if the article is relevant?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about theory or argument?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about methods or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about the basic findings?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Identifying OTHER relevant articles?</a:t>
            </a:r>
          </a:p>
        </p:txBody>
      </p:sp>
    </p:spTree>
    <p:extLst>
      <p:ext uri="{BB962C8B-B14F-4D97-AF65-F5344CB8AC3E}">
        <p14:creationId xmlns:p14="http://schemas.microsoft.com/office/powerpoint/2010/main" val="83979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Skim It First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structure?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argument?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findings?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new? What is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confusing?</a:t>
            </a:r>
          </a:p>
        </p:txBody>
      </p:sp>
    </p:spTree>
    <p:extLst>
      <p:ext uri="{BB962C8B-B14F-4D97-AF65-F5344CB8AC3E}">
        <p14:creationId xmlns:p14="http://schemas.microsoft.com/office/powerpoint/2010/main" val="210153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Read Strategically &amp; Surgically 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with the abstract ... get the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Don't necessarily read the rest in order!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Depending on WHY you're reading, jump to relevant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other sections as needed</a:t>
            </a:r>
          </a:p>
        </p:txBody>
      </p:sp>
    </p:spTree>
    <p:extLst>
      <p:ext uri="{BB962C8B-B14F-4D97-AF65-F5344CB8AC3E}">
        <p14:creationId xmlns:p14="http://schemas.microsoft.com/office/powerpoint/2010/main" val="93066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754</Words>
  <Application>Microsoft Office PowerPoint</Application>
  <PresentationFormat>On-screen Show (4:3)</PresentationFormat>
  <Paragraphs>198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Warren</dc:creator>
  <cp:lastModifiedBy>Rob Warren</cp:lastModifiedBy>
  <cp:revision>23</cp:revision>
  <dcterms:created xsi:type="dcterms:W3CDTF">2016-09-02T20:07:09Z</dcterms:created>
  <dcterms:modified xsi:type="dcterms:W3CDTF">2019-01-25T11:25:18Z</dcterms:modified>
</cp:coreProperties>
</file>