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3" r:id="rId5"/>
    <p:sldId id="257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5" r:id="rId15"/>
    <p:sldId id="258" r:id="rId16"/>
    <p:sldId id="259" r:id="rId17"/>
    <p:sldId id="260" r:id="rId18"/>
    <p:sldId id="273" r:id="rId19"/>
    <p:sldId id="274" r:id="rId20"/>
    <p:sldId id="276" r:id="rId21"/>
    <p:sldId id="277" r:id="rId22"/>
    <p:sldId id="278" r:id="rId23"/>
    <p:sldId id="286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0927870127345"/>
          <c:y val="0.13811150622301244"/>
          <c:w val="0.87461541265675125"/>
          <c:h val="0.7016419016171366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Sheet1!$A$2:$A$17</c:f>
              <c:numCache>
                <c:formatCode>General</c:formatCode>
                <c:ptCount val="16"/>
                <c:pt idx="0">
                  <c:v>1940</c:v>
                </c:pt>
                <c:pt idx="1">
                  <c:v>1945</c:v>
                </c:pt>
                <c:pt idx="2">
                  <c:v>1950</c:v>
                </c:pt>
                <c:pt idx="3">
                  <c:v>1955</c:v>
                </c:pt>
                <c:pt idx="4">
                  <c:v>1960</c:v>
                </c:pt>
                <c:pt idx="5">
                  <c:v>1965</c:v>
                </c:pt>
                <c:pt idx="6">
                  <c:v>1970</c:v>
                </c:pt>
                <c:pt idx="7">
                  <c:v>1975</c:v>
                </c:pt>
                <c:pt idx="8">
                  <c:v>1980</c:v>
                </c:pt>
                <c:pt idx="9">
                  <c:v>1985</c:v>
                </c:pt>
                <c:pt idx="10">
                  <c:v>1990</c:v>
                </c:pt>
                <c:pt idx="11">
                  <c:v>1995</c:v>
                </c:pt>
                <c:pt idx="12">
                  <c:v>2000</c:v>
                </c:pt>
                <c:pt idx="13">
                  <c:v>2005</c:v>
                </c:pt>
                <c:pt idx="14">
                  <c:v>2010</c:v>
                </c:pt>
                <c:pt idx="15">
                  <c:v>2015</c:v>
                </c:pt>
              </c:numCache>
            </c:numRef>
          </c:xVal>
          <c:yVal>
            <c:numRef>
              <c:f>Sheet1!$B$2:$B$17</c:f>
              <c:numCache>
                <c:formatCode>General</c:formatCode>
                <c:ptCount val="16"/>
                <c:pt idx="0">
                  <c:v>4.7E-2</c:v>
                </c:pt>
                <c:pt idx="2">
                  <c:v>2.5000000000000001E-2</c:v>
                </c:pt>
                <c:pt idx="4">
                  <c:v>7.6999999999999999E-2</c:v>
                </c:pt>
                <c:pt idx="6">
                  <c:v>0.106</c:v>
                </c:pt>
                <c:pt idx="8">
                  <c:v>0.16200000000000001</c:v>
                </c:pt>
                <c:pt idx="10">
                  <c:v>0.20300000000000001</c:v>
                </c:pt>
                <c:pt idx="12">
                  <c:v>0.24399999999999999</c:v>
                </c:pt>
                <c:pt idx="13">
                  <c:v>0.27200000000000002</c:v>
                </c:pt>
                <c:pt idx="14">
                  <c:v>0.28199999999999997</c:v>
                </c:pt>
                <c:pt idx="15">
                  <c:v>0.307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7C2-4D29-B3BD-7CD5A4DA3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33568"/>
        <c:axId val="75846784"/>
      </c:scatterChart>
      <c:valAx>
        <c:axId val="74333568"/>
        <c:scaling>
          <c:orientation val="minMax"/>
          <c:max val="2015"/>
          <c:min val="194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5400000" spcFirstLastPara="1" vertOverflow="ellipsis" wrap="square" anchor="ctr" anchorCtr="0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46784"/>
        <c:crosses val="autoZero"/>
        <c:crossBetween val="midCat"/>
        <c:majorUnit val="5"/>
      </c:valAx>
      <c:valAx>
        <c:axId val="75846784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extTo"/>
        <c:crossAx val="74333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HS</c:v>
                </c:pt>
              </c:strCache>
            </c:strRef>
          </c:tx>
          <c:spPr>
            <a:ln w="635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Sheet1!$A$2:$A$44</c:f>
              <c:numCache>
                <c:formatCode>General</c:formatCode>
                <c:ptCount val="43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</c:v>
                </c:pt>
                <c:pt idx="29">
                  <c:v>51</c:v>
                </c:pt>
                <c:pt idx="30">
                  <c:v>52</c:v>
                </c:pt>
                <c:pt idx="31">
                  <c:v>53</c:v>
                </c:pt>
                <c:pt idx="32">
                  <c:v>54</c:v>
                </c:pt>
                <c:pt idx="33">
                  <c:v>55</c:v>
                </c:pt>
                <c:pt idx="34">
                  <c:v>56</c:v>
                </c:pt>
                <c:pt idx="35">
                  <c:v>57</c:v>
                </c:pt>
                <c:pt idx="36">
                  <c:v>58</c:v>
                </c:pt>
                <c:pt idx="37">
                  <c:v>59</c:v>
                </c:pt>
                <c:pt idx="38">
                  <c:v>60</c:v>
                </c:pt>
                <c:pt idx="39">
                  <c:v>61</c:v>
                </c:pt>
                <c:pt idx="40">
                  <c:v>62</c:v>
                </c:pt>
                <c:pt idx="41">
                  <c:v>63</c:v>
                </c:pt>
                <c:pt idx="42">
                  <c:v>64</c:v>
                </c:pt>
              </c:numCache>
            </c:numRef>
          </c:cat>
          <c:val>
            <c:numRef>
              <c:f>Sheet1!$B$2:$B$44</c:f>
              <c:numCache>
                <c:formatCode>General</c:formatCode>
                <c:ptCount val="43"/>
                <c:pt idx="0">
                  <c:v>13.30988</c:v>
                </c:pt>
                <c:pt idx="1">
                  <c:v>14.46397</c:v>
                </c:pt>
                <c:pt idx="2">
                  <c:v>15.335090000000001</c:v>
                </c:pt>
                <c:pt idx="3">
                  <c:v>17.966740000000001</c:v>
                </c:pt>
                <c:pt idx="4">
                  <c:v>18.891269999999999</c:v>
                </c:pt>
                <c:pt idx="5">
                  <c:v>19.351580000000002</c:v>
                </c:pt>
                <c:pt idx="6">
                  <c:v>19.915779999999998</c:v>
                </c:pt>
                <c:pt idx="7">
                  <c:v>20.692220000000002</c:v>
                </c:pt>
                <c:pt idx="8">
                  <c:v>21.388999999999999</c:v>
                </c:pt>
                <c:pt idx="9">
                  <c:v>21.76313</c:v>
                </c:pt>
                <c:pt idx="10">
                  <c:v>22.29346</c:v>
                </c:pt>
                <c:pt idx="11">
                  <c:v>22.97176</c:v>
                </c:pt>
                <c:pt idx="12">
                  <c:v>23.4773</c:v>
                </c:pt>
                <c:pt idx="13">
                  <c:v>25.152049999999999</c:v>
                </c:pt>
                <c:pt idx="14">
                  <c:v>25.362639999999999</c:v>
                </c:pt>
                <c:pt idx="15">
                  <c:v>25.730790000000002</c:v>
                </c:pt>
                <c:pt idx="16">
                  <c:v>26.21452</c:v>
                </c:pt>
                <c:pt idx="17">
                  <c:v>26.805259999999997</c:v>
                </c:pt>
                <c:pt idx="18">
                  <c:v>26.59234</c:v>
                </c:pt>
                <c:pt idx="19">
                  <c:v>26.916439999999998</c:v>
                </c:pt>
                <c:pt idx="20">
                  <c:v>27.18261</c:v>
                </c:pt>
                <c:pt idx="21">
                  <c:v>27.647009999999998</c:v>
                </c:pt>
                <c:pt idx="22">
                  <c:v>28.481590000000001</c:v>
                </c:pt>
                <c:pt idx="23">
                  <c:v>28.673759999999998</c:v>
                </c:pt>
                <c:pt idx="24">
                  <c:v>28.79571</c:v>
                </c:pt>
                <c:pt idx="25">
                  <c:v>28.700620000000001</c:v>
                </c:pt>
                <c:pt idx="26">
                  <c:v>28.594349999999999</c:v>
                </c:pt>
                <c:pt idx="27">
                  <c:v>29.17475</c:v>
                </c:pt>
                <c:pt idx="28">
                  <c:v>28.867319999999999</c:v>
                </c:pt>
                <c:pt idx="29">
                  <c:v>28.802070000000001</c:v>
                </c:pt>
                <c:pt idx="30">
                  <c:v>28.689799999999998</c:v>
                </c:pt>
                <c:pt idx="31">
                  <c:v>28.680199999999999</c:v>
                </c:pt>
                <c:pt idx="32">
                  <c:v>28.295400000000001</c:v>
                </c:pt>
                <c:pt idx="33">
                  <c:v>27.528299999999998</c:v>
                </c:pt>
                <c:pt idx="34">
                  <c:v>26.857050000000001</c:v>
                </c:pt>
                <c:pt idx="35">
                  <c:v>26.080650000000002</c:v>
                </c:pt>
                <c:pt idx="36">
                  <c:v>25.389790000000001</c:v>
                </c:pt>
                <c:pt idx="37">
                  <c:v>24.524540000000002</c:v>
                </c:pt>
                <c:pt idx="38">
                  <c:v>22.829560000000001</c:v>
                </c:pt>
                <c:pt idx="39">
                  <c:v>21.172840000000001</c:v>
                </c:pt>
                <c:pt idx="40">
                  <c:v>18.706580000000002</c:v>
                </c:pt>
                <c:pt idx="41">
                  <c:v>15.789759999999999</c:v>
                </c:pt>
                <c:pt idx="42">
                  <c:v>14.32738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CE-4258-921A-DCB2CBF326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College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Sheet1!$A$2:$A$44</c:f>
              <c:numCache>
                <c:formatCode>General</c:formatCode>
                <c:ptCount val="43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27</c:v>
                </c:pt>
                <c:pt idx="6">
                  <c:v>28</c:v>
                </c:pt>
                <c:pt idx="7">
                  <c:v>29</c:v>
                </c:pt>
                <c:pt idx="8">
                  <c:v>30</c:v>
                </c:pt>
                <c:pt idx="9">
                  <c:v>31</c:v>
                </c:pt>
                <c:pt idx="10">
                  <c:v>32</c:v>
                </c:pt>
                <c:pt idx="11">
                  <c:v>33</c:v>
                </c:pt>
                <c:pt idx="12">
                  <c:v>34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38</c:v>
                </c:pt>
                <c:pt idx="17">
                  <c:v>39</c:v>
                </c:pt>
                <c:pt idx="18">
                  <c:v>40</c:v>
                </c:pt>
                <c:pt idx="19">
                  <c:v>41</c:v>
                </c:pt>
                <c:pt idx="20">
                  <c:v>42</c:v>
                </c:pt>
                <c:pt idx="21">
                  <c:v>43</c:v>
                </c:pt>
                <c:pt idx="22">
                  <c:v>44</c:v>
                </c:pt>
                <c:pt idx="23">
                  <c:v>45</c:v>
                </c:pt>
                <c:pt idx="24">
                  <c:v>46</c:v>
                </c:pt>
                <c:pt idx="25">
                  <c:v>47</c:v>
                </c:pt>
                <c:pt idx="26">
                  <c:v>48</c:v>
                </c:pt>
                <c:pt idx="27">
                  <c:v>49</c:v>
                </c:pt>
                <c:pt idx="28">
                  <c:v>50</c:v>
                </c:pt>
                <c:pt idx="29">
                  <c:v>51</c:v>
                </c:pt>
                <c:pt idx="30">
                  <c:v>52</c:v>
                </c:pt>
                <c:pt idx="31">
                  <c:v>53</c:v>
                </c:pt>
                <c:pt idx="32">
                  <c:v>54</c:v>
                </c:pt>
                <c:pt idx="33">
                  <c:v>55</c:v>
                </c:pt>
                <c:pt idx="34">
                  <c:v>56</c:v>
                </c:pt>
                <c:pt idx="35">
                  <c:v>57</c:v>
                </c:pt>
                <c:pt idx="36">
                  <c:v>58</c:v>
                </c:pt>
                <c:pt idx="37">
                  <c:v>59</c:v>
                </c:pt>
                <c:pt idx="38">
                  <c:v>60</c:v>
                </c:pt>
                <c:pt idx="39">
                  <c:v>61</c:v>
                </c:pt>
                <c:pt idx="40">
                  <c:v>62</c:v>
                </c:pt>
                <c:pt idx="41">
                  <c:v>63</c:v>
                </c:pt>
                <c:pt idx="42">
                  <c:v>64</c:v>
                </c:pt>
              </c:numCache>
            </c:numRef>
          </c:cat>
          <c:val>
            <c:numRef>
              <c:f>Sheet1!$C$2:$C$44</c:f>
              <c:numCache>
                <c:formatCode>General</c:formatCode>
                <c:ptCount val="43"/>
                <c:pt idx="0">
                  <c:v>18.705169999999999</c:v>
                </c:pt>
                <c:pt idx="1">
                  <c:v>24.75507</c:v>
                </c:pt>
                <c:pt idx="2">
                  <c:v>30.162800000000001</c:v>
                </c:pt>
                <c:pt idx="3">
                  <c:v>36.328420000000001</c:v>
                </c:pt>
                <c:pt idx="4">
                  <c:v>38.960560000000001</c:v>
                </c:pt>
                <c:pt idx="5">
                  <c:v>41.3247</c:v>
                </c:pt>
                <c:pt idx="6">
                  <c:v>43.245339999999999</c:v>
                </c:pt>
                <c:pt idx="7">
                  <c:v>45.457140000000003</c:v>
                </c:pt>
                <c:pt idx="8">
                  <c:v>47.131050000000002</c:v>
                </c:pt>
                <c:pt idx="9">
                  <c:v>48.814059999999998</c:v>
                </c:pt>
                <c:pt idx="10">
                  <c:v>50.601390000000002</c:v>
                </c:pt>
                <c:pt idx="11">
                  <c:v>51.684179999999998</c:v>
                </c:pt>
                <c:pt idx="12">
                  <c:v>52.366910000000004</c:v>
                </c:pt>
                <c:pt idx="13">
                  <c:v>57.299339999999994</c:v>
                </c:pt>
                <c:pt idx="14">
                  <c:v>58.866519999999994</c:v>
                </c:pt>
                <c:pt idx="15">
                  <c:v>59.904400000000003</c:v>
                </c:pt>
                <c:pt idx="16">
                  <c:v>60.361580000000004</c:v>
                </c:pt>
                <c:pt idx="17">
                  <c:v>61.898209999999999</c:v>
                </c:pt>
                <c:pt idx="18">
                  <c:v>62.427529999999997</c:v>
                </c:pt>
                <c:pt idx="19">
                  <c:v>64.009979999999999</c:v>
                </c:pt>
                <c:pt idx="20">
                  <c:v>63.709510000000002</c:v>
                </c:pt>
                <c:pt idx="21">
                  <c:v>65.450289999999995</c:v>
                </c:pt>
                <c:pt idx="22">
                  <c:v>66.089100000000002</c:v>
                </c:pt>
                <c:pt idx="23">
                  <c:v>67.856549999999999</c:v>
                </c:pt>
                <c:pt idx="24">
                  <c:v>67.362619999999993</c:v>
                </c:pt>
                <c:pt idx="25">
                  <c:v>67.92841</c:v>
                </c:pt>
                <c:pt idx="26">
                  <c:v>68.763480000000001</c:v>
                </c:pt>
                <c:pt idx="27">
                  <c:v>68.471229999999991</c:v>
                </c:pt>
                <c:pt idx="28">
                  <c:v>68.1935</c:v>
                </c:pt>
                <c:pt idx="29">
                  <c:v>68.941550000000007</c:v>
                </c:pt>
                <c:pt idx="30">
                  <c:v>68.221140000000005</c:v>
                </c:pt>
                <c:pt idx="31">
                  <c:v>67.84105000000001</c:v>
                </c:pt>
                <c:pt idx="32">
                  <c:v>66.060240000000007</c:v>
                </c:pt>
                <c:pt idx="33">
                  <c:v>64.492159999999998</c:v>
                </c:pt>
                <c:pt idx="34">
                  <c:v>62.107709999999997</c:v>
                </c:pt>
                <c:pt idx="35">
                  <c:v>59.850259999999999</c:v>
                </c:pt>
                <c:pt idx="36">
                  <c:v>58.0747</c:v>
                </c:pt>
                <c:pt idx="37">
                  <c:v>55.422930000000001</c:v>
                </c:pt>
                <c:pt idx="38">
                  <c:v>51.041890000000002</c:v>
                </c:pt>
                <c:pt idx="39">
                  <c:v>47.091440000000006</c:v>
                </c:pt>
                <c:pt idx="40">
                  <c:v>43.297460000000001</c:v>
                </c:pt>
                <c:pt idx="41">
                  <c:v>37.45073</c:v>
                </c:pt>
                <c:pt idx="42">
                  <c:v>34.138109999999998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CE-4258-921A-DCB2CBF32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629696"/>
        <c:axId val="75631616"/>
      </c:lineChart>
      <c:catAx>
        <c:axId val="75629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>
                    <a:solidFill>
                      <a:schemeClr val="bg1"/>
                    </a:solidFill>
                  </a:rPr>
                  <a:t>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31616"/>
        <c:crosses val="autoZero"/>
        <c:auto val="1"/>
        <c:lblAlgn val="ctr"/>
        <c:lblOffset val="100"/>
        <c:noMultiLvlLbl val="0"/>
      </c:catAx>
      <c:valAx>
        <c:axId val="756316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>
                    <a:solidFill>
                      <a:schemeClr val="bg1"/>
                    </a:solidFill>
                  </a:rPr>
                  <a:t>Avg. Wage/Salary Income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\k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629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$1-$10k</c:v>
                </c:pt>
                <c:pt idx="1">
                  <c:v>$10k-$20k</c:v>
                </c:pt>
                <c:pt idx="2">
                  <c:v>$20k-$30k</c:v>
                </c:pt>
                <c:pt idx="3">
                  <c:v>$30k-$40k</c:v>
                </c:pt>
                <c:pt idx="4">
                  <c:v>$40k-$50k</c:v>
                </c:pt>
                <c:pt idx="5">
                  <c:v>$50k-$60k</c:v>
                </c:pt>
                <c:pt idx="6">
                  <c:v>$60k-$70k</c:v>
                </c:pt>
                <c:pt idx="7">
                  <c:v>$70k-$80k</c:v>
                </c:pt>
                <c:pt idx="8">
                  <c:v>$80k-$90k</c:v>
                </c:pt>
                <c:pt idx="9">
                  <c:v>$90k-$100k</c:v>
                </c:pt>
                <c:pt idx="10">
                  <c:v>$100k-$110k</c:v>
                </c:pt>
                <c:pt idx="11">
                  <c:v>$110k-$120k</c:v>
                </c:pt>
                <c:pt idx="12">
                  <c:v>$120k-$130k</c:v>
                </c:pt>
                <c:pt idx="13">
                  <c:v>$130k-$140k</c:v>
                </c:pt>
                <c:pt idx="14">
                  <c:v>$140k-$150k</c:v>
                </c:pt>
                <c:pt idx="15">
                  <c:v>$150k-$160k</c:v>
                </c:pt>
                <c:pt idx="16">
                  <c:v>$160k-$170k</c:v>
                </c:pt>
                <c:pt idx="17">
                  <c:v>$170k-$180k</c:v>
                </c:pt>
                <c:pt idx="18">
                  <c:v>$180k-$190k</c:v>
                </c:pt>
                <c:pt idx="19">
                  <c:v>$190k-$200k</c:v>
                </c:pt>
                <c:pt idx="20">
                  <c:v>&gt;$200k</c:v>
                </c:pt>
              </c:strCache>
            </c:strRef>
          </c:cat>
          <c:val>
            <c:numRef>
              <c:f>Sheet1!$B$2:$B$22</c:f>
              <c:numCache>
                <c:formatCode>#,##0.00</c:formatCode>
                <c:ptCount val="21"/>
                <c:pt idx="0">
                  <c:v>1065386</c:v>
                </c:pt>
                <c:pt idx="1">
                  <c:v>1563561</c:v>
                </c:pt>
                <c:pt idx="2">
                  <c:v>1851251</c:v>
                </c:pt>
                <c:pt idx="3">
                  <c:v>1663851</c:v>
                </c:pt>
                <c:pt idx="4">
                  <c:v>1248224</c:v>
                </c:pt>
                <c:pt idx="5">
                  <c:v>860780</c:v>
                </c:pt>
                <c:pt idx="6">
                  <c:v>554014</c:v>
                </c:pt>
                <c:pt idx="7">
                  <c:v>369081</c:v>
                </c:pt>
                <c:pt idx="8">
                  <c:v>232620</c:v>
                </c:pt>
                <c:pt idx="9">
                  <c:v>143261</c:v>
                </c:pt>
                <c:pt idx="10">
                  <c:v>115094</c:v>
                </c:pt>
                <c:pt idx="11">
                  <c:v>53129</c:v>
                </c:pt>
                <c:pt idx="12">
                  <c:v>46889</c:v>
                </c:pt>
                <c:pt idx="13">
                  <c:v>25069</c:v>
                </c:pt>
                <c:pt idx="14">
                  <c:v>18639</c:v>
                </c:pt>
                <c:pt idx="15">
                  <c:v>21080</c:v>
                </c:pt>
                <c:pt idx="16">
                  <c:v>7808</c:v>
                </c:pt>
                <c:pt idx="17">
                  <c:v>8169</c:v>
                </c:pt>
                <c:pt idx="18">
                  <c:v>5226</c:v>
                </c:pt>
                <c:pt idx="19">
                  <c:v>5394</c:v>
                </c:pt>
                <c:pt idx="20">
                  <c:v>44378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E-432F-9DD4-C0DD1B12DD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College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$1-$10k</c:v>
                </c:pt>
                <c:pt idx="1">
                  <c:v>$10k-$20k</c:v>
                </c:pt>
                <c:pt idx="2">
                  <c:v>$20k-$30k</c:v>
                </c:pt>
                <c:pt idx="3">
                  <c:v>$30k-$40k</c:v>
                </c:pt>
                <c:pt idx="4">
                  <c:v>$40k-$50k</c:v>
                </c:pt>
                <c:pt idx="5">
                  <c:v>$50k-$60k</c:v>
                </c:pt>
                <c:pt idx="6">
                  <c:v>$60k-$70k</c:v>
                </c:pt>
                <c:pt idx="7">
                  <c:v>$70k-$80k</c:v>
                </c:pt>
                <c:pt idx="8">
                  <c:v>$80k-$90k</c:v>
                </c:pt>
                <c:pt idx="9">
                  <c:v>$90k-$100k</c:v>
                </c:pt>
                <c:pt idx="10">
                  <c:v>$100k-$110k</c:v>
                </c:pt>
                <c:pt idx="11">
                  <c:v>$110k-$120k</c:v>
                </c:pt>
                <c:pt idx="12">
                  <c:v>$120k-$130k</c:v>
                </c:pt>
                <c:pt idx="13">
                  <c:v>$130k-$140k</c:v>
                </c:pt>
                <c:pt idx="14">
                  <c:v>$140k-$150k</c:v>
                </c:pt>
                <c:pt idx="15">
                  <c:v>$150k-$160k</c:v>
                </c:pt>
                <c:pt idx="16">
                  <c:v>$160k-$170k</c:v>
                </c:pt>
                <c:pt idx="17">
                  <c:v>$170k-$180k</c:v>
                </c:pt>
                <c:pt idx="18">
                  <c:v>$180k-$190k</c:v>
                </c:pt>
                <c:pt idx="19">
                  <c:v>$190k-$200k</c:v>
                </c:pt>
                <c:pt idx="20">
                  <c:v>&gt;$200k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-387604</c:v>
                </c:pt>
                <c:pt idx="1">
                  <c:v>-409385</c:v>
                </c:pt>
                <c:pt idx="2">
                  <c:v>-489938</c:v>
                </c:pt>
                <c:pt idx="3">
                  <c:v>-611393</c:v>
                </c:pt>
                <c:pt idx="4">
                  <c:v>-696816</c:v>
                </c:pt>
                <c:pt idx="5">
                  <c:v>-659164</c:v>
                </c:pt>
                <c:pt idx="6">
                  <c:v>-561289</c:v>
                </c:pt>
                <c:pt idx="7">
                  <c:v>-521762</c:v>
                </c:pt>
                <c:pt idx="8">
                  <c:v>-423970</c:v>
                </c:pt>
                <c:pt idx="9">
                  <c:v>-352189</c:v>
                </c:pt>
                <c:pt idx="10">
                  <c:v>-344976</c:v>
                </c:pt>
                <c:pt idx="11">
                  <c:v>-196072</c:v>
                </c:pt>
                <c:pt idx="12">
                  <c:v>-213866</c:v>
                </c:pt>
                <c:pt idx="13">
                  <c:v>-123358</c:v>
                </c:pt>
                <c:pt idx="14">
                  <c:v>-109869</c:v>
                </c:pt>
                <c:pt idx="15">
                  <c:v>-115470</c:v>
                </c:pt>
                <c:pt idx="16">
                  <c:v>-50765</c:v>
                </c:pt>
                <c:pt idx="17">
                  <c:v>-49497</c:v>
                </c:pt>
                <c:pt idx="18">
                  <c:v>-45373</c:v>
                </c:pt>
                <c:pt idx="19">
                  <c:v>-35459</c:v>
                </c:pt>
                <c:pt idx="20">
                  <c:v>-310780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E-432F-9DD4-C0DD1B12DD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6264704"/>
        <c:axId val="46266240"/>
      </c:barChart>
      <c:catAx>
        <c:axId val="4626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66240"/>
        <c:crossesAt val="0"/>
        <c:auto val="1"/>
        <c:lblAlgn val="ctr"/>
        <c:lblOffset val="100"/>
        <c:noMultiLvlLbl val="0"/>
      </c:catAx>
      <c:valAx>
        <c:axId val="4626624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4626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 &lt; -30%</c:v>
                </c:pt>
                <c:pt idx="1">
                  <c:v> -30 to -21%</c:v>
                </c:pt>
                <c:pt idx="2">
                  <c:v> -20 to -11%</c:v>
                </c:pt>
                <c:pt idx="3">
                  <c:v> -10 to -1%</c:v>
                </c:pt>
                <c:pt idx="4">
                  <c:v>0 to 9%</c:v>
                </c:pt>
                <c:pt idx="5">
                  <c:v>10 to 19%</c:v>
                </c:pt>
                <c:pt idx="6">
                  <c:v>20 to 29%</c:v>
                </c:pt>
                <c:pt idx="7">
                  <c:v>30 to 39%</c:v>
                </c:pt>
                <c:pt idx="8">
                  <c:v>40 to 49%</c:v>
                </c:pt>
                <c:pt idx="9">
                  <c:v>50 to 59%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8</c:v>
                </c:pt>
                <c:pt idx="3">
                  <c:v>40</c:v>
                </c:pt>
                <c:pt idx="4">
                  <c:v>143</c:v>
                </c:pt>
                <c:pt idx="5">
                  <c:v>66</c:v>
                </c:pt>
                <c:pt idx="6">
                  <c:v>36</c:v>
                </c:pt>
                <c:pt idx="7">
                  <c:v>7</c:v>
                </c:pt>
                <c:pt idx="8">
                  <c:v>8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A-440D-8BC9-E6B70EF86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7"/>
        <c:axId val="40663296"/>
        <c:axId val="40665088"/>
      </c:barChart>
      <c:catAx>
        <c:axId val="4066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65088"/>
        <c:crosses val="autoZero"/>
        <c:auto val="1"/>
        <c:lblAlgn val="ctr"/>
        <c:lblOffset val="100"/>
        <c:noMultiLvlLbl val="0"/>
      </c:catAx>
      <c:valAx>
        <c:axId val="40665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6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Janitors</c:v>
                </c:pt>
                <c:pt idx="2">
                  <c:v>Gardeners and groundskeepers</c:v>
                </c:pt>
                <c:pt idx="4">
                  <c:v>Bakers</c:v>
                </c:pt>
                <c:pt idx="6">
                  <c:v>Baggage porters</c:v>
                </c:pt>
                <c:pt idx="8">
                  <c:v>Dancers</c:v>
                </c:pt>
                <c:pt idx="10">
                  <c:v>Bank tellers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 formatCode="0%">
                  <c:v>3.9E-2</c:v>
                </c:pt>
                <c:pt idx="2" formatCode="0%">
                  <c:v>7.400000000000001E-2</c:v>
                </c:pt>
                <c:pt idx="4" formatCode="0%">
                  <c:v>2.2000000000000002E-2</c:v>
                </c:pt>
                <c:pt idx="6" formatCode="0%">
                  <c:v>0.215</c:v>
                </c:pt>
                <c:pt idx="8" formatCode="0%">
                  <c:v>0.41</c:v>
                </c:pt>
                <c:pt idx="10" formatCode="0%">
                  <c:v>0.13600000000000001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A-440D-8BC9-E6B70EF86F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Janitors</c:v>
                </c:pt>
                <c:pt idx="2">
                  <c:v>Gardeners and groundskeepers</c:v>
                </c:pt>
                <c:pt idx="4">
                  <c:v>Bakers</c:v>
                </c:pt>
                <c:pt idx="6">
                  <c:v>Baggage porters</c:v>
                </c:pt>
                <c:pt idx="8">
                  <c:v>Dancers</c:v>
                </c:pt>
                <c:pt idx="10">
                  <c:v>Bank tellers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 formatCode="0%">
                  <c:v>0.121</c:v>
                </c:pt>
                <c:pt idx="2" formatCode="0%">
                  <c:v>0.21299999999999999</c:v>
                </c:pt>
                <c:pt idx="4" formatCode="0%">
                  <c:v>0.19600000000000001</c:v>
                </c:pt>
                <c:pt idx="6" formatCode="0%">
                  <c:v>0.41499999999999998</c:v>
                </c:pt>
                <c:pt idx="8" formatCode="0%">
                  <c:v>0.69299999999999995</c:v>
                </c:pt>
                <c:pt idx="10" formatCode="0%">
                  <c:v>0.45100000000000001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6-4464-B411-B96E3CC2D1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7"/>
        <c:axId val="40400000"/>
        <c:axId val="40401536"/>
      </c:barChart>
      <c:catAx>
        <c:axId val="4040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01536"/>
        <c:crosses val="autoZero"/>
        <c:auto val="1"/>
        <c:lblAlgn val="ctr"/>
        <c:lblOffset val="100"/>
        <c:noMultiLvlLbl val="0"/>
      </c:catAx>
      <c:valAx>
        <c:axId val="40401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40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All</c:v>
                </c:pt>
                <c:pt idx="2">
                  <c:v>Whites</c:v>
                </c:pt>
                <c:pt idx="4">
                  <c:v>Blacks</c:v>
                </c:pt>
                <c:pt idx="6">
                  <c:v>Latinos</c:v>
                </c:pt>
                <c:pt idx="8">
                  <c:v>API</c:v>
                </c:pt>
                <c:pt idx="10">
                  <c:v>Native Amer.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0.59799999999999998</c:v>
                </c:pt>
                <c:pt idx="2">
                  <c:v>0.63900000000000001</c:v>
                </c:pt>
                <c:pt idx="4">
                  <c:v>0.39700000000000002</c:v>
                </c:pt>
                <c:pt idx="6">
                  <c:v>0.54400000000000004</c:v>
                </c:pt>
                <c:pt idx="8">
                  <c:v>0.72899999999999998</c:v>
                </c:pt>
                <c:pt idx="10">
                  <c:v>0.38800000000000001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A-440D-8BC9-E6B70EF86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7"/>
        <c:axId val="40400000"/>
        <c:axId val="40401536"/>
      </c:barChart>
      <c:catAx>
        <c:axId val="4040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01536"/>
        <c:crosses val="autoZero"/>
        <c:auto val="1"/>
        <c:lblAlgn val="ctr"/>
        <c:lblOffset val="100"/>
        <c:noMultiLvlLbl val="0"/>
      </c:catAx>
      <c:valAx>
        <c:axId val="40401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40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Open Admissions</c:v>
                </c:pt>
                <c:pt idx="2">
                  <c:v>90% + Accepted</c:v>
                </c:pt>
                <c:pt idx="4">
                  <c:v>75% to 90% Accepted</c:v>
                </c:pt>
                <c:pt idx="6">
                  <c:v>50% to 75% Accepted</c:v>
                </c:pt>
                <c:pt idx="8">
                  <c:v>25% to 50% Accepted</c:v>
                </c:pt>
                <c:pt idx="10">
                  <c:v>Less than 25% Accepted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0.32300000000000001</c:v>
                </c:pt>
                <c:pt idx="2">
                  <c:v>0.48399999999999999</c:v>
                </c:pt>
                <c:pt idx="4">
                  <c:v>0.57199999999999995</c:v>
                </c:pt>
                <c:pt idx="6">
                  <c:v>0.61499999999999999</c:v>
                </c:pt>
                <c:pt idx="8">
                  <c:v>0.69599999999999995</c:v>
                </c:pt>
                <c:pt idx="10">
                  <c:v>0.88100000000000001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A-440D-8BC9-E6B70EF86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7"/>
        <c:axId val="40400000"/>
        <c:axId val="40401536"/>
      </c:barChart>
      <c:catAx>
        <c:axId val="4040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01536"/>
        <c:crosses val="autoZero"/>
        <c:auto val="1"/>
        <c:lblAlgn val="ctr"/>
        <c:lblOffset val="100"/>
        <c:noMultiLvlLbl val="0"/>
      </c:catAx>
      <c:valAx>
        <c:axId val="40401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40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All</c:v>
                </c:pt>
                <c:pt idx="2">
                  <c:v>Public</c:v>
                </c:pt>
                <c:pt idx="4">
                  <c:v>Nonprofit</c:v>
                </c:pt>
                <c:pt idx="6">
                  <c:v>For Profit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0.59799999999999998</c:v>
                </c:pt>
                <c:pt idx="2">
                  <c:v>0.58899999999999997</c:v>
                </c:pt>
                <c:pt idx="4">
                  <c:v>0.65900000000000003</c:v>
                </c:pt>
                <c:pt idx="6">
                  <c:v>0.25600000000000001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A-440D-8BC9-E6B70EF86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7"/>
        <c:axId val="40400000"/>
        <c:axId val="40401536"/>
      </c:barChart>
      <c:catAx>
        <c:axId val="4040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01536"/>
        <c:crosses val="autoZero"/>
        <c:auto val="1"/>
        <c:lblAlgn val="ctr"/>
        <c:lblOffset val="100"/>
        <c:noMultiLvlLbl val="0"/>
      </c:catAx>
      <c:valAx>
        <c:axId val="40401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40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ojIofjBils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BEZnvU2mz8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7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" y="1066800"/>
            <a:ext cx="905956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562600"/>
            <a:ext cx="6819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5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E264-33B2-428C-8D63-B7D09E2D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College Is Expensive </a:t>
            </a:r>
            <a:r>
              <a:rPr lang="en-US" b="1" i="1" dirty="0" smtClean="0"/>
              <a:t>Even if You Drop Out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9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0"/>
            <a:ext cx="8960667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862" y="804862"/>
            <a:ext cx="524827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E264-33B2-428C-8D63-B7D09E2D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Two </a:t>
            </a:r>
            <a:r>
              <a:rPr lang="en-US" b="1" dirty="0" smtClean="0"/>
              <a:t>Other Facts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283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21EFCF9-4466-4918-B931-869B14AC9A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6274473"/>
              </p:ext>
            </p:extLst>
          </p:nvPr>
        </p:nvGraphicFramePr>
        <p:xfrm>
          <a:off x="762000" y="990600"/>
          <a:ext cx="7772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6EACD27-399D-4D17-A0F4-7BA3E441A6E3}"/>
              </a:ext>
            </a:extLst>
          </p:cNvPr>
          <p:cNvSpPr txBox="1"/>
          <p:nvPr/>
        </p:nvSpPr>
        <p:spPr>
          <a:xfrm>
            <a:off x="436382" y="381000"/>
            <a:ext cx="82712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Wage and Salary Income, by Education, Ages 40-49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7056D-1D94-4AA8-AAD8-5A989EF9D873}"/>
              </a:ext>
            </a:extLst>
          </p:cNvPr>
          <p:cNvSpPr txBox="1"/>
          <p:nvPr/>
        </p:nvSpPr>
        <p:spPr>
          <a:xfrm>
            <a:off x="152400" y="6477000"/>
            <a:ext cx="326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Source: 2011-2016 American Community Surveys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792D78-AF2E-4084-BB1F-4DEE294A084F}"/>
              </a:ext>
            </a:extLst>
          </p:cNvPr>
          <p:cNvSpPr txBox="1"/>
          <p:nvPr/>
        </p:nvSpPr>
        <p:spPr>
          <a:xfrm>
            <a:off x="4267200" y="4495800"/>
            <a:ext cx="2498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C3300"/>
                </a:solidFill>
              </a:rPr>
              <a:t>College Graduates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287E2-2824-41F1-841A-F1241C4F7C2F}"/>
              </a:ext>
            </a:extLst>
          </p:cNvPr>
          <p:cNvSpPr txBox="1"/>
          <p:nvPr/>
        </p:nvSpPr>
        <p:spPr>
          <a:xfrm>
            <a:off x="4267200" y="2908532"/>
            <a:ext cx="3059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High School Graduates</a:t>
            </a:r>
          </a:p>
        </p:txBody>
      </p:sp>
    </p:spTree>
    <p:extLst>
      <p:ext uri="{BB962C8B-B14F-4D97-AF65-F5344CB8AC3E}">
        <p14:creationId xmlns:p14="http://schemas.microsoft.com/office/powerpoint/2010/main" val="10811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61830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EACD27-399D-4D17-A0F4-7BA3E441A6E3}"/>
              </a:ext>
            </a:extLst>
          </p:cNvPr>
          <p:cNvSpPr txBox="1"/>
          <p:nvPr/>
        </p:nvSpPr>
        <p:spPr>
          <a:xfrm>
            <a:off x="1306790" y="381000"/>
            <a:ext cx="6530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Change in Percent w/ a College Degree,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by Occupation, 1980 to 2015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C7056D-1D94-4AA8-AAD8-5A989EF9D873}"/>
              </a:ext>
            </a:extLst>
          </p:cNvPr>
          <p:cNvSpPr txBox="1"/>
          <p:nvPr/>
        </p:nvSpPr>
        <p:spPr>
          <a:xfrm>
            <a:off x="152400" y="6477000"/>
            <a:ext cx="432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Source: 1980 Census and 2011-2016 American Community Surveys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1981200" y="1447800"/>
            <a:ext cx="304800" cy="3048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 rot="16200000">
            <a:off x="6057900" y="647700"/>
            <a:ext cx="304800" cy="4648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761660"/>
            <a:ext cx="25835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52 of 314 Occupations: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Now have </a:t>
            </a:r>
            <a:r>
              <a:rPr lang="en-US" sz="2000" b="1" dirty="0">
                <a:solidFill>
                  <a:srgbClr val="FF0000"/>
                </a:solidFill>
              </a:rPr>
              <a:t>fewer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college graduates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1878" y="1761660"/>
            <a:ext cx="27134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262 of 314 Occupations: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Now have </a:t>
            </a:r>
            <a:r>
              <a:rPr lang="en-US" sz="2000" b="1" dirty="0">
                <a:solidFill>
                  <a:srgbClr val="FF0000"/>
                </a:solidFill>
              </a:rPr>
              <a:t>more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college graduates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8A4BE8-7CA0-40BC-9552-8EBE5CE98987}"/>
              </a:ext>
            </a:extLst>
          </p:cNvPr>
          <p:cNvCxnSpPr/>
          <p:nvPr/>
        </p:nvCxnSpPr>
        <p:spPr>
          <a:xfrm>
            <a:off x="3767328" y="1600200"/>
            <a:ext cx="0" cy="3429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65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56409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EACD27-399D-4D17-A0F4-7BA3E441A6E3}"/>
              </a:ext>
            </a:extLst>
          </p:cNvPr>
          <p:cNvSpPr txBox="1"/>
          <p:nvPr/>
        </p:nvSpPr>
        <p:spPr>
          <a:xfrm>
            <a:off x="1306790" y="381000"/>
            <a:ext cx="6530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Change in Percent w/ a College Degree,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by Occupation, 1980 to 2015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C7056D-1D94-4AA8-AAD8-5A989EF9D873}"/>
              </a:ext>
            </a:extLst>
          </p:cNvPr>
          <p:cNvSpPr txBox="1"/>
          <p:nvPr/>
        </p:nvSpPr>
        <p:spPr>
          <a:xfrm>
            <a:off x="152400" y="6477000"/>
            <a:ext cx="432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Source: 1980 Census and 2011-2016 American Community Surveys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159" y="2590800"/>
            <a:ext cx="806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1980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995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E264-33B2-428C-8D63-B7D09E2D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Going to College is a Gamble</a:t>
            </a:r>
          </a:p>
        </p:txBody>
      </p:sp>
    </p:spTree>
    <p:extLst>
      <p:ext uri="{BB962C8B-B14F-4D97-AF65-F5344CB8AC3E}">
        <p14:creationId xmlns:p14="http://schemas.microsoft.com/office/powerpoint/2010/main" val="35615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E264-33B2-428C-8D63-B7D09E2D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Who “Wins?”</a:t>
            </a:r>
          </a:p>
        </p:txBody>
      </p:sp>
    </p:spTree>
    <p:extLst>
      <p:ext uri="{BB962C8B-B14F-4D97-AF65-F5344CB8AC3E}">
        <p14:creationId xmlns:p14="http://schemas.microsoft.com/office/powerpoint/2010/main" val="40183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BFC30-42AB-487A-B097-5009A79AE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More and More College Graduates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90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22624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EACD27-399D-4D17-A0F4-7BA3E441A6E3}"/>
              </a:ext>
            </a:extLst>
          </p:cNvPr>
          <p:cNvSpPr txBox="1"/>
          <p:nvPr/>
        </p:nvSpPr>
        <p:spPr>
          <a:xfrm>
            <a:off x="336245" y="381000"/>
            <a:ext cx="84715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Percent Graduating Within 6 Years among</a:t>
            </a:r>
          </a:p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1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3000" b="1" dirty="0" smtClean="0">
                <a:solidFill>
                  <a:schemeClr val="bg1"/>
                </a:solidFill>
              </a:rPr>
              <a:t>-Time Students Starting at 4-Year Colleges in 2010</a:t>
            </a:r>
            <a:endParaRPr lang="en-US" sz="30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841883"/>
              </p:ext>
            </p:extLst>
          </p:nvPr>
        </p:nvGraphicFramePr>
        <p:xfrm>
          <a:off x="152400" y="6202680"/>
          <a:ext cx="7429498" cy="548640"/>
        </p:xfrm>
        <a:graphic>
          <a:graphicData uri="http://schemas.openxmlformats.org/drawingml/2006/table">
            <a:tbl>
              <a:tblPr/>
              <a:tblGrid>
                <a:gridCol w="7429498">
                  <a:extLst>
                    <a:ext uri="{9D8B030D-6E8A-4147-A177-3AD203B41FA5}">
                      <a16:colId xmlns:a16="http://schemas.microsoft.com/office/drawing/2014/main" val="2982219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SOURCE: U.S. Department of Education, National Center for Education Statistics, Integrated Postsecondary Education Data System (IPEDS), Spring 2002 through Spring 2013 and Winter 2013-14 through Winter 2016-17, Graduation Rates component; and IPEDS Fall 2010, Institutional Characteristics component. (This table was prepared December 2017.)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91482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57250" y="2994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6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94580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EACD27-399D-4D17-A0F4-7BA3E441A6E3}"/>
              </a:ext>
            </a:extLst>
          </p:cNvPr>
          <p:cNvSpPr txBox="1"/>
          <p:nvPr/>
        </p:nvSpPr>
        <p:spPr>
          <a:xfrm>
            <a:off x="336245" y="381000"/>
            <a:ext cx="84715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Percent Graduating Within 6 Years among</a:t>
            </a:r>
          </a:p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1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3000" b="1" dirty="0" smtClean="0">
                <a:solidFill>
                  <a:schemeClr val="bg1"/>
                </a:solidFill>
              </a:rPr>
              <a:t>-Time Students Starting at 4-Year Colleges in 2010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57250" y="2994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6718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EACD27-399D-4D17-A0F4-7BA3E441A6E3}"/>
              </a:ext>
            </a:extLst>
          </p:cNvPr>
          <p:cNvSpPr txBox="1"/>
          <p:nvPr/>
        </p:nvSpPr>
        <p:spPr>
          <a:xfrm>
            <a:off x="336245" y="381000"/>
            <a:ext cx="84715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Percent Graduating Within 6 Years among</a:t>
            </a:r>
          </a:p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1</a:t>
            </a:r>
            <a:r>
              <a:rPr lang="en-US" sz="30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3000" b="1" dirty="0" smtClean="0">
                <a:solidFill>
                  <a:schemeClr val="bg1"/>
                </a:solidFill>
              </a:rPr>
              <a:t>-Time Students Starting at 4-Year Colleges in 2010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57250" y="2994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E264-33B2-428C-8D63-B7D09E2D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More on For-Profit Colleges</a:t>
            </a:r>
          </a:p>
        </p:txBody>
      </p:sp>
    </p:spTree>
    <p:extLst>
      <p:ext uri="{BB962C8B-B14F-4D97-AF65-F5344CB8AC3E}">
        <p14:creationId xmlns:p14="http://schemas.microsoft.com/office/powerpoint/2010/main" val="36008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ojIofjBil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914400"/>
            <a:ext cx="8534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5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3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C83691A7-AFA7-4AA5-9CF3-63814DE04FE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914400"/>
            <a:ext cx="866986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9385E-1605-415C-8A43-1E383BC28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For-profit colleges are an important and valuable part of the higher education landscape — especially for disadvantaged and non-traditional students</a:t>
            </a:r>
          </a:p>
        </p:txBody>
      </p:sp>
    </p:spTree>
    <p:extLst>
      <p:ext uri="{BB962C8B-B14F-4D97-AF65-F5344CB8AC3E}">
        <p14:creationId xmlns:p14="http://schemas.microsoft.com/office/powerpoint/2010/main" val="384219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9385E-1605-415C-8A43-1E383BC28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For-profit colleges are predatory, rarely deliver claimed benefits, and should be much more heavily regulated --- or maybe even closed</a:t>
            </a:r>
          </a:p>
        </p:txBody>
      </p:sp>
    </p:spTree>
    <p:extLst>
      <p:ext uri="{BB962C8B-B14F-4D97-AF65-F5344CB8AC3E}">
        <p14:creationId xmlns:p14="http://schemas.microsoft.com/office/powerpoint/2010/main" val="33834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092543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EACD27-399D-4D17-A0F4-7BA3E441A6E3}"/>
              </a:ext>
            </a:extLst>
          </p:cNvPr>
          <p:cNvSpPr txBox="1"/>
          <p:nvPr/>
        </p:nvSpPr>
        <p:spPr>
          <a:xfrm>
            <a:off x="1492419" y="381000"/>
            <a:ext cx="6159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Percentage of American Adults (25+)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With a 4-Year College Degree, by Year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C7056D-1D94-4AA8-AAD8-5A989EF9D873}"/>
              </a:ext>
            </a:extLst>
          </p:cNvPr>
          <p:cNvSpPr txBox="1"/>
          <p:nvPr/>
        </p:nvSpPr>
        <p:spPr>
          <a:xfrm>
            <a:off x="152400" y="6477000"/>
            <a:ext cx="4835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Source: 1940-2000 US Censuses, 2001-2016 American Community Surveys</a:t>
            </a:r>
          </a:p>
        </p:txBody>
      </p:sp>
    </p:spTree>
    <p:extLst>
      <p:ext uri="{BB962C8B-B14F-4D97-AF65-F5344CB8AC3E}">
        <p14:creationId xmlns:p14="http://schemas.microsoft.com/office/powerpoint/2010/main" val="38552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BFC30-42AB-487A-B097-5009A79AE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College Graduates Make More Money</a:t>
            </a:r>
          </a:p>
        </p:txBody>
      </p:sp>
    </p:spTree>
    <p:extLst>
      <p:ext uri="{BB962C8B-B14F-4D97-AF65-F5344CB8AC3E}">
        <p14:creationId xmlns:p14="http://schemas.microsoft.com/office/powerpoint/2010/main" val="784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B149F10-351E-47EA-904F-ED567DD9B0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6813266"/>
              </p:ext>
            </p:extLst>
          </p:nvPr>
        </p:nvGraphicFramePr>
        <p:xfrm>
          <a:off x="533400" y="1143000"/>
          <a:ext cx="78867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D792D78-AF2E-4084-BB1F-4DEE294A084F}"/>
              </a:ext>
            </a:extLst>
          </p:cNvPr>
          <p:cNvSpPr txBox="1"/>
          <p:nvPr/>
        </p:nvSpPr>
        <p:spPr>
          <a:xfrm>
            <a:off x="4118068" y="2438400"/>
            <a:ext cx="3273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College Graduate</a:t>
            </a:r>
          </a:p>
          <a:p>
            <a:r>
              <a:rPr lang="en-US" sz="2000" dirty="0">
                <a:solidFill>
                  <a:schemeClr val="bg1"/>
                </a:solidFill>
              </a:rPr>
              <a:t>Cumulative Total: $2.3 million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9287E2-2824-41F1-841A-F1241C4F7C2F}"/>
              </a:ext>
            </a:extLst>
          </p:cNvPr>
          <p:cNvSpPr txBox="1"/>
          <p:nvPr/>
        </p:nvSpPr>
        <p:spPr>
          <a:xfrm>
            <a:off x="4118068" y="4191000"/>
            <a:ext cx="3273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High School Graduate</a:t>
            </a:r>
          </a:p>
          <a:p>
            <a:r>
              <a:rPr lang="en-US" sz="2000" dirty="0">
                <a:solidFill>
                  <a:schemeClr val="bg1"/>
                </a:solidFill>
              </a:rPr>
              <a:t>Cumulative Total: $1.0 million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C7056D-1D94-4AA8-AAD8-5A989EF9D873}"/>
              </a:ext>
            </a:extLst>
          </p:cNvPr>
          <p:cNvSpPr txBox="1"/>
          <p:nvPr/>
        </p:nvSpPr>
        <p:spPr>
          <a:xfrm>
            <a:off x="152400" y="6477000"/>
            <a:ext cx="326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Source: 2011-2016 American Community Surveys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EACD27-399D-4D17-A0F4-7BA3E441A6E3}"/>
              </a:ext>
            </a:extLst>
          </p:cNvPr>
          <p:cNvSpPr txBox="1"/>
          <p:nvPr/>
        </p:nvSpPr>
        <p:spPr>
          <a:xfrm>
            <a:off x="845499" y="381000"/>
            <a:ext cx="74530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Mean Wage and Salary Income, by Education</a:t>
            </a:r>
          </a:p>
        </p:txBody>
      </p:sp>
    </p:spTree>
    <p:extLst>
      <p:ext uri="{BB962C8B-B14F-4D97-AF65-F5344CB8AC3E}">
        <p14:creationId xmlns:p14="http://schemas.microsoft.com/office/powerpoint/2010/main" val="407788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E264-33B2-428C-8D63-B7D09E2D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College Is Expensive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82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762000" y="990599"/>
          <a:ext cx="7620000" cy="5123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3" imgW="5524529" imgH="3714750" progId="MSGraph.Chart.8">
                  <p:embed followColorScheme="full"/>
                </p:oleObj>
              </mc:Choice>
              <mc:Fallback>
                <p:oleObj name="Chart" r:id="rId3" imgW="5524529" imgH="3714750" progId="MSGraph.Chart.8">
                  <p:embed followColorScheme="full"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990599"/>
                        <a:ext cx="7620000" cy="5123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1629" y="304800"/>
            <a:ext cx="62207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Average Tuition and Fees and Room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>
                <a:solidFill>
                  <a:schemeClr val="bg1"/>
                </a:solidFill>
              </a:rPr>
              <a:t>Board </a:t>
            </a:r>
            <a:r>
              <a:rPr lang="en-US" sz="3200" dirty="0" smtClean="0">
                <a:solidFill>
                  <a:schemeClr val="bg1"/>
                </a:solidFill>
              </a:rPr>
              <a:t>in </a:t>
            </a:r>
            <a:r>
              <a:rPr lang="en-US" sz="3200" dirty="0">
                <a:solidFill>
                  <a:schemeClr val="bg1"/>
                </a:solidFill>
              </a:rPr>
              <a:t>2017 Dollars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67229" y="1742533"/>
            <a:ext cx="2511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Private Non-Profit 4-Year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3505200"/>
            <a:ext cx="139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Public 4-Year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4170865"/>
            <a:ext cx="774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2-Year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259899"/>
            <a:ext cx="5544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SOURCES: College Board, Annual Survey of Colleges; NCES, IPEDS Fall Enrollment data.</a:t>
            </a:r>
          </a:p>
        </p:txBody>
      </p:sp>
    </p:spTree>
    <p:extLst>
      <p:ext uri="{BB962C8B-B14F-4D97-AF65-F5344CB8AC3E}">
        <p14:creationId xmlns:p14="http://schemas.microsoft.com/office/powerpoint/2010/main" val="5407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457200"/>
            <a:ext cx="7086600" cy="529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30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838"/>
            <a:ext cx="9391650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6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365</Words>
  <Application>Microsoft Office PowerPoint</Application>
  <PresentationFormat>On-screen Show (4:3)</PresentationFormat>
  <Paragraphs>55</Paragraphs>
  <Slides>28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John R Warren</cp:lastModifiedBy>
  <cp:revision>20</cp:revision>
  <dcterms:created xsi:type="dcterms:W3CDTF">2016-09-02T20:07:09Z</dcterms:created>
  <dcterms:modified xsi:type="dcterms:W3CDTF">2018-11-12T16:43:59Z</dcterms:modified>
</cp:coreProperties>
</file>