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9" r:id="rId3"/>
    <p:sldId id="257" r:id="rId4"/>
    <p:sldId id="258" r:id="rId5"/>
    <p:sldId id="260" r:id="rId6"/>
    <p:sldId id="261" r:id="rId7"/>
    <p:sldId id="266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73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94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66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3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2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23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33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86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1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9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Sociology 3452 — Education &amp; Society</a:t>
            </a:r>
          </a:p>
        </p:txBody>
      </p:sp>
    </p:spTree>
    <p:extLst>
      <p:ext uri="{BB962C8B-B14F-4D97-AF65-F5344CB8AC3E}">
        <p14:creationId xmlns:p14="http://schemas.microsoft.com/office/powerpoint/2010/main" val="1493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Basic Structure of Research Articles</a:t>
            </a:r>
          </a:p>
          <a:p>
            <a:endParaRPr lang="en-US" dirty="0"/>
          </a:p>
          <a:p>
            <a:r>
              <a:rPr lang="en-US" dirty="0"/>
              <a:t>Abstract</a:t>
            </a:r>
          </a:p>
          <a:p>
            <a:r>
              <a:rPr lang="en-US" dirty="0"/>
              <a:t>Introduction / Background	(aka, “Front End”)</a:t>
            </a:r>
          </a:p>
          <a:p>
            <a:r>
              <a:rPr lang="en-US" dirty="0"/>
              <a:t>Data / Methods</a:t>
            </a:r>
          </a:p>
          <a:p>
            <a:r>
              <a:rPr lang="en-US" dirty="0"/>
              <a:t>Results</a:t>
            </a:r>
          </a:p>
          <a:p>
            <a:r>
              <a:rPr lang="en-US" dirty="0"/>
              <a:t>Discussion</a:t>
            </a:r>
          </a:p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680106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B87BB-4013-4EEB-B958-B91A42C17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FRONT ENDS</a:t>
            </a:r>
          </a:p>
        </p:txBody>
      </p:sp>
    </p:spTree>
    <p:extLst>
      <p:ext uri="{BB962C8B-B14F-4D97-AF65-F5344CB8AC3E}">
        <p14:creationId xmlns:p14="http://schemas.microsoft.com/office/powerpoint/2010/main" val="2389803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PURPOSE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is the paper about?  Why should I care?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are the specific research questions?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How does this improve on what we already know?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does theory tell us we ought to get for answers to the questions? Why should we get those answers?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88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b="1" dirty="0"/>
              <a:t>STRUCTURE</a:t>
            </a:r>
            <a:endParaRPr lang="en-US" sz="24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Introduction of the general research topic</a:t>
            </a:r>
            <a:endParaRPr lang="en-US" sz="1800" dirty="0"/>
          </a:p>
          <a:p>
            <a:pPr marL="857250" lvl="2" indent="0">
              <a:buNone/>
            </a:pPr>
            <a:r>
              <a:rPr lang="en-US" dirty="0"/>
              <a:t>What are we talking about?</a:t>
            </a:r>
          </a:p>
          <a:p>
            <a:pPr marL="857250" lvl="2" indent="0">
              <a:buNone/>
            </a:pPr>
            <a:r>
              <a:rPr lang="en-US" dirty="0"/>
              <a:t>Why is it important? Why should I care?</a:t>
            </a:r>
          </a:p>
          <a:p>
            <a:pPr marL="857250" lvl="2" indent="0">
              <a:buNone/>
            </a:pPr>
            <a:r>
              <a:rPr lang="en-US" dirty="0"/>
              <a:t>Concise!</a:t>
            </a:r>
          </a:p>
          <a:p>
            <a:pPr marL="857250" lvl="2" indent="0">
              <a:buNone/>
            </a:pPr>
            <a:r>
              <a:rPr lang="en-US" dirty="0"/>
              <a:t>If you can’t write it in a few hundred words, you don’t know why we should care!</a:t>
            </a:r>
          </a:p>
          <a:p>
            <a:pPr marL="857250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31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b="1" dirty="0"/>
              <a:t>STRUCTURE</a:t>
            </a:r>
            <a:endParaRPr lang="en-US" sz="24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Introduction of the general research topic</a:t>
            </a:r>
            <a:endParaRPr lang="en-US" sz="1800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Statement of specific research questions </a:t>
            </a:r>
            <a:endParaRPr lang="en-US" sz="1800" dirty="0"/>
          </a:p>
          <a:p>
            <a:pPr marL="857250" lvl="2" indent="0">
              <a:buNone/>
            </a:pPr>
            <a:r>
              <a:rPr lang="en-US" dirty="0"/>
              <a:t>One sentence each</a:t>
            </a:r>
          </a:p>
          <a:p>
            <a:pPr marL="857250" lvl="2" indent="0">
              <a:buNone/>
            </a:pPr>
            <a:r>
              <a:rPr lang="en-US" dirty="0"/>
              <a:t>Multiple, closely related questions is fine … but they have to form a coherent whole</a:t>
            </a:r>
          </a:p>
          <a:p>
            <a:pPr marL="857250" lvl="2" indent="0">
              <a:buNone/>
            </a:pPr>
            <a:r>
              <a:rPr lang="en-US" dirty="0"/>
              <a:t>If necessary, (very) briefly elaborate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62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b="1" dirty="0"/>
              <a:t>STRUCTURE</a:t>
            </a:r>
            <a:endParaRPr lang="en-US" sz="24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Introduction of the general research topic</a:t>
            </a:r>
            <a:endParaRPr lang="en-US" sz="1800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Statement of specific research questions </a:t>
            </a:r>
            <a:endParaRPr lang="en-US" sz="1800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Critical review of previous literature</a:t>
            </a:r>
          </a:p>
          <a:p>
            <a:pPr marL="857250" lvl="2" indent="0">
              <a:buNone/>
            </a:pPr>
            <a:r>
              <a:rPr lang="en-US" dirty="0"/>
              <a:t>What do we already know?</a:t>
            </a:r>
          </a:p>
          <a:p>
            <a:pPr marL="857250" lvl="2" indent="0">
              <a:buNone/>
            </a:pPr>
            <a:r>
              <a:rPr lang="en-US" dirty="0"/>
              <a:t>What is limited  (or wrong) about prior research?</a:t>
            </a:r>
          </a:p>
          <a:p>
            <a:pPr marL="857250" lvl="2" indent="0">
              <a:buNone/>
            </a:pPr>
            <a:r>
              <a:rPr lang="en-US" dirty="0"/>
              <a:t>What do we NOT know at all?</a:t>
            </a:r>
          </a:p>
          <a:p>
            <a:pPr marL="857250" lvl="2" indent="0">
              <a:buNone/>
            </a:pPr>
            <a:r>
              <a:rPr lang="en-US" dirty="0"/>
              <a:t>Bottom line: How will the new study make a major contribution to what we already know?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b="1" dirty="0"/>
              <a:t>STRUCTURE</a:t>
            </a:r>
            <a:endParaRPr lang="en-US" sz="24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Introduction of the general research topic</a:t>
            </a:r>
            <a:endParaRPr lang="en-US" sz="1800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Statement of specific research questions </a:t>
            </a:r>
            <a:endParaRPr lang="en-US" sz="1800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Critical review of previous literature</a:t>
            </a:r>
          </a:p>
          <a:p>
            <a:pPr marL="857250" lvl="2" indent="0">
              <a:buNone/>
            </a:pPr>
            <a:r>
              <a:rPr lang="en-US" b="1" dirty="0">
                <a:solidFill>
                  <a:srgbClr val="FF0000"/>
                </a:solidFill>
              </a:rPr>
              <a:t>A literature review is NOT a set of articles precis!</a:t>
            </a:r>
          </a:p>
          <a:p>
            <a:pPr marL="857250" lvl="2" indent="0">
              <a:buNone/>
            </a:pPr>
            <a:r>
              <a:rPr lang="en-US" dirty="0"/>
              <a:t>It is a logically-organized argument about what we think know, what is suspect about what we think we know, what we don’t know, and what we stand to learn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27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b="1" dirty="0"/>
              <a:t>STRUCTURE</a:t>
            </a:r>
            <a:endParaRPr lang="en-US" sz="24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Introduction of the general research topic</a:t>
            </a:r>
            <a:endParaRPr lang="en-US" sz="1800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Statement of specific research questions </a:t>
            </a:r>
            <a:endParaRPr lang="en-US" sz="1800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Critical review of previous literature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Theoretical argument and hypotheses</a:t>
            </a:r>
          </a:p>
          <a:p>
            <a:pPr marL="857250" lvl="2" indent="0">
              <a:buNone/>
            </a:pPr>
            <a:r>
              <a:rPr lang="en-US" dirty="0"/>
              <a:t>For each research question: Use theory … and/or logic … to build an argument about what we should find</a:t>
            </a:r>
          </a:p>
          <a:p>
            <a:pPr marL="857250" lvl="2" indent="0">
              <a:buNone/>
            </a:pPr>
            <a:r>
              <a:rPr lang="en-US" dirty="0"/>
              <a:t>State specific hypotheses for each research question</a:t>
            </a:r>
          </a:p>
          <a:p>
            <a:pPr marL="857250" lvl="2" indent="0">
              <a:buNone/>
            </a:pPr>
            <a:r>
              <a:rPr lang="en-US" dirty="0"/>
              <a:t>Are there counter-arguments/theories/hypotheses?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40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b="1" dirty="0"/>
              <a:t>STRUCTURE</a:t>
            </a:r>
            <a:endParaRPr lang="en-US" sz="24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Introduction of the general research topic</a:t>
            </a:r>
            <a:endParaRPr lang="en-US" sz="1800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Statement of specific research questions </a:t>
            </a:r>
            <a:endParaRPr lang="en-US" sz="1800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Critical review of previous literature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Theoretical argument and hypotheses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Summary / Wrap Up / Punchline</a:t>
            </a:r>
          </a:p>
          <a:p>
            <a:pPr marL="857250" lvl="2" indent="0">
              <a:buNone/>
            </a:pPr>
            <a:r>
              <a:rPr lang="en-US" dirty="0"/>
              <a:t>Why do we care?</a:t>
            </a:r>
          </a:p>
          <a:p>
            <a:pPr marL="857250" lvl="2" indent="0">
              <a:buNone/>
            </a:pPr>
            <a:r>
              <a:rPr lang="en-US" dirty="0"/>
              <a:t>What are the contributions?</a:t>
            </a:r>
          </a:p>
          <a:p>
            <a:pPr marL="857250" lvl="2" indent="0">
              <a:buNone/>
            </a:pPr>
            <a:r>
              <a:rPr lang="en-US" dirty="0"/>
              <a:t>Motivate the reader to read the rest!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48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376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Warren</dc:creator>
  <cp:lastModifiedBy>John R Warren</cp:lastModifiedBy>
  <cp:revision>16</cp:revision>
  <dcterms:created xsi:type="dcterms:W3CDTF">2016-09-02T20:07:09Z</dcterms:created>
  <dcterms:modified xsi:type="dcterms:W3CDTF">2020-01-28T15:29:09Z</dcterms:modified>
</cp:coreProperties>
</file>